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g"/>
  <Default Extension="m4v" ContentType="video/mp4"/>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theme/theme1.xml" ContentType="application/vnd.openxmlformats-officedocument.theme+xml"/>
  <Override PartName="/ppt/presentation.xml" ContentType="application/vnd.openxmlformats-officedocument.presentationml.presentation.main+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officeDocument" Target="ppt/presentation.xml"/><Relationship Id="rId2" Type="http://schemas.openxmlformats.org/package/2006/relationships/metadata/core-properties" Target="docProps/core.xml"/><Relationship Id="rId1"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
      <p:font typeface="Roboto"/>
      <p:regular r:id="rId21"/>
    </p:embeddedFont>
    <p:embeddedFont>
      <p:font typeface="Roboto"/>
      <p:regular r:id="rId22"/>
    </p:embeddedFont>
    <p:embeddedFont>
      <p:font typeface="Roboto"/>
      <p:regular r:id="rId23"/>
    </p:embeddedFont>
    <p:embeddedFont>
      <p:font typeface="Roboto"/>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openxmlformats.org/officeDocument/2006/relationships/font" Target="fonts/font2.fntdata"/><Relationship Id="rId26" Type="http://schemas.openxmlformats.org/officeDocument/2006/relationships/customXml" Target="../customXml/item2.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1.fntdata"/><Relationship Id="rId25"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tableStyles" Target="tableStyles.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theme" Target="theme/theme1.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 Id="rId22" Type="http://schemas.openxmlformats.org/officeDocument/2006/relationships/font" Target="fonts/font6.fntdata"/><Relationship Id="rId27" Type="http://schemas.openxmlformats.org/officeDocument/2006/relationships/customXml" Target="../customXml/item3.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2F2F3">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95000"/>
            </a:srgbClr>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slideLayout" Target="../slideLayouts/slideLayout10.xml"/><Relationship Id="rId1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9152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AI勉強会：画像生成AIの比較と活用ポイント</a:t>
            </a:r>
            <a:endParaRPr lang="en-US" sz="4450" dirty="0"/>
          </a:p>
        </p:txBody>
      </p:sp>
      <p:sp>
        <p:nvSpPr>
          <p:cNvPr id="4" name="Text 1"/>
          <p:cNvSpPr/>
          <p:nvPr/>
        </p:nvSpPr>
        <p:spPr>
          <a:xfrm>
            <a:off x="793790" y="444924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画像生成AIの世界へようこそ。本日は最新の画像生成AI技術を比較し、それぞれの特徴や活用方法について解説します。クリエイティブの可能性を広げる画期的なツールの魅力を一緒に探っていきましょう。</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23875" y="411599"/>
            <a:ext cx="3742373" cy="467678"/>
          </a:xfrm>
          <a:prstGeom prst="rect">
            <a:avLst/>
          </a:prstGeom>
          <a:noFill/>
          <a:ln/>
        </p:spPr>
        <p:txBody>
          <a:bodyPr wrap="none" lIns="0" tIns="0" rIns="0" bIns="0" rtlCol="0" anchor="t"/>
          <a:lstStyle/>
          <a:p>
            <a:pPr algn="l" indent="0" marL="0">
              <a:lnSpc>
                <a:spcPts val="3650"/>
              </a:lnSpc>
              <a:buNone/>
            </a:pPr>
            <a:r>
              <a:rPr lang="en-US" sz="2900" dirty="0">
                <a:solidFill>
                  <a:srgbClr val="1B1B27"/>
                </a:solidFill>
                <a:latin typeface="Raleway" pitchFamily="34" charset="0"/>
                <a:ea typeface="Raleway" pitchFamily="34" charset="-122"/>
                <a:cs typeface="Raleway" pitchFamily="34" charset="-120"/>
              </a:rPr>
              <a:t>まとめと今後の展望</a:t>
            </a:r>
            <a:endParaRPr lang="en-US" sz="2900" dirty="0"/>
          </a:p>
        </p:txBody>
      </p:sp>
      <p:sp>
        <p:nvSpPr>
          <p:cNvPr id="3" name="Text 1"/>
          <p:cNvSpPr/>
          <p:nvPr/>
        </p:nvSpPr>
        <p:spPr>
          <a:xfrm>
            <a:off x="523875" y="1238369"/>
            <a:ext cx="6608802" cy="478869"/>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画像生成AIは、クリエイティブの可能性を大きく広げる革新的な技術です。今回ご紹介した各ツールには、それぞれ特徴や強みがあります。</a:t>
            </a:r>
            <a:endParaRPr lang="en-US" sz="1150" dirty="0"/>
          </a:p>
        </p:txBody>
      </p:sp>
      <p:sp>
        <p:nvSpPr>
          <p:cNvPr id="4" name="Text 2"/>
          <p:cNvSpPr/>
          <p:nvPr/>
        </p:nvSpPr>
        <p:spPr>
          <a:xfrm>
            <a:off x="523875" y="1851898"/>
            <a:ext cx="6608802" cy="23943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Adobe Firefly → 商用利用とプロフェッショナル向け</a:t>
            </a:r>
            <a:endParaRPr lang="en-US" sz="1150" dirty="0"/>
          </a:p>
        </p:txBody>
      </p:sp>
      <p:sp>
        <p:nvSpPr>
          <p:cNvPr id="5" name="Text 3"/>
          <p:cNvSpPr/>
          <p:nvPr/>
        </p:nvSpPr>
        <p:spPr>
          <a:xfrm>
            <a:off x="523875" y="2143720"/>
            <a:ext cx="6608802" cy="23943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Stable Diffusion → カスタマイズ性と技術探求</a:t>
            </a:r>
            <a:endParaRPr lang="en-US" sz="1150" dirty="0"/>
          </a:p>
        </p:txBody>
      </p:sp>
      <p:sp>
        <p:nvSpPr>
          <p:cNvPr id="6" name="Text 4"/>
          <p:cNvSpPr/>
          <p:nvPr/>
        </p:nvSpPr>
        <p:spPr>
          <a:xfrm>
            <a:off x="523875" y="2435543"/>
            <a:ext cx="6608802" cy="23943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Midjourney → 芸術的表現と多言語対応</a:t>
            </a:r>
            <a:endParaRPr lang="en-US" sz="1150" dirty="0"/>
          </a:p>
        </p:txBody>
      </p:sp>
      <p:sp>
        <p:nvSpPr>
          <p:cNvPr id="7" name="Text 5"/>
          <p:cNvSpPr/>
          <p:nvPr/>
        </p:nvSpPr>
        <p:spPr>
          <a:xfrm>
            <a:off x="523875" y="2727365"/>
            <a:ext cx="6608802" cy="23943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Canva → 使いやすさとデザイン統合</a:t>
            </a:r>
            <a:endParaRPr lang="en-US" sz="1150" dirty="0"/>
          </a:p>
        </p:txBody>
      </p:sp>
      <p:sp>
        <p:nvSpPr>
          <p:cNvPr id="8" name="Text 6"/>
          <p:cNvSpPr/>
          <p:nvPr/>
        </p:nvSpPr>
        <p:spPr>
          <a:xfrm>
            <a:off x="523875" y="3019187"/>
            <a:ext cx="6608802" cy="239435"/>
          </a:xfrm>
          <a:prstGeom prst="rect">
            <a:avLst/>
          </a:prstGeom>
          <a:noFill/>
          <a:ln/>
        </p:spPr>
        <p:txBody>
          <a:bodyPr wrap="none" lIns="0" tIns="0" rIns="0" bIns="0" rtlCol="0" anchor="t"/>
          <a:lstStyle/>
          <a:p>
            <a:pPr algn="l" marL="342900" indent="-342900">
              <a:lnSpc>
                <a:spcPts val="1850"/>
              </a:lnSpc>
              <a:buSzPct val="100000"/>
              <a:buChar char="•"/>
            </a:pPr>
            <a:r>
              <a:rPr lang="en-US" sz="1150" dirty="0">
                <a:solidFill>
                  <a:srgbClr val="3C3939"/>
                </a:solidFill>
                <a:latin typeface="Roboto" pitchFamily="34" charset="0"/>
                <a:ea typeface="Roboto" pitchFamily="34" charset="-122"/>
                <a:cs typeface="Roboto" pitchFamily="34" charset="-120"/>
              </a:rPr>
              <a:t>Bing Image Creator → 手軽さと最新情報の反映</a:t>
            </a:r>
            <a:endParaRPr lang="en-US" sz="1150" dirty="0"/>
          </a:p>
        </p:txBody>
      </p:sp>
      <p:sp>
        <p:nvSpPr>
          <p:cNvPr id="9" name="Text 7"/>
          <p:cNvSpPr/>
          <p:nvPr/>
        </p:nvSpPr>
        <p:spPr>
          <a:xfrm>
            <a:off x="523875" y="3393281"/>
            <a:ext cx="6608802" cy="478869"/>
          </a:xfrm>
          <a:prstGeom prst="rect">
            <a:avLst/>
          </a:prstGeom>
          <a:noFill/>
          <a:ln/>
        </p:spPr>
        <p:txBody>
          <a:bodyPr wrap="square" lIns="0" tIns="0" rIns="0" bIns="0" rtlCol="0" anchor="t"/>
          <a:lstStyle/>
          <a:p>
            <a:pPr algn="l" indent="0" marL="0">
              <a:lnSpc>
                <a:spcPts val="1850"/>
              </a:lnSpc>
              <a:buNone/>
            </a:pPr>
            <a:r>
              <a:rPr lang="en-US" sz="1150" dirty="0">
                <a:solidFill>
                  <a:srgbClr val="3C3939"/>
                </a:solidFill>
                <a:latin typeface="Roboto" pitchFamily="34" charset="0"/>
                <a:ea typeface="Roboto" pitchFamily="34" charset="-122"/>
                <a:cs typeface="Roboto" pitchFamily="34" charset="-120"/>
              </a:rPr>
              <a:t>今後は日本語対応の強化やリアルタイム生成機能の進化が期待されます。ぜひ実際に触れて、自分の業務や趣味に活かしてみましょう！</a:t>
            </a:r>
            <a:endParaRPr lang="en-US" sz="1150" dirty="0"/>
          </a:p>
        </p:txBody>
      </p:sp>
      <p:pic>
        <p:nvPicPr>
          <p:cNvPr id="10" name="Image 0" descr="preencoded.png">    </p:cNvPr>
          <p:cNvPicPr>
            <a:picLocks noChangeAspect="1"/>
          </p:cNvPicPr>
          <p:nvPr/>
        </p:nvPicPr>
        <p:blipFill>
          <a:blip r:embed="rId1"/>
          <a:stretch>
            <a:fillRect/>
          </a:stretch>
        </p:blipFill>
        <p:spPr>
          <a:xfrm>
            <a:off x="7505343" y="1272064"/>
            <a:ext cx="6608802" cy="6608802"/>
          </a:xfrm>
          <a:prstGeom prst="rect">
            <a:avLst/>
          </a:prstGeom>
        </p:spPr>
      </p:pic>
      <p:sp>
        <p:nvSpPr>
          <p:cNvPr id="11" name="Shape 8"/>
          <p:cNvSpPr/>
          <p:nvPr/>
        </p:nvSpPr>
        <p:spPr>
          <a:xfrm>
            <a:off x="7505343" y="8049220"/>
            <a:ext cx="6608802" cy="875348"/>
          </a:xfrm>
          <a:prstGeom prst="roundRect">
            <a:avLst>
              <a:gd name="adj" fmla="val 7183"/>
            </a:avLst>
          </a:prstGeom>
          <a:solidFill>
            <a:srgbClr val="B6FCB8"/>
          </a:solidFill>
          <a:ln/>
        </p:spPr>
      </p:sp>
      <p:pic>
        <p:nvPicPr>
          <p:cNvPr id="12" name="Image 1" descr="preencoded.png">    </p:cNvPr>
          <p:cNvPicPr>
            <a:picLocks noChangeAspect="1"/>
          </p:cNvPicPr>
          <p:nvPr/>
        </p:nvPicPr>
        <p:blipFill>
          <a:blip r:embed="rId2"/>
          <a:stretch>
            <a:fillRect/>
          </a:stretch>
        </p:blipFill>
        <p:spPr>
          <a:xfrm>
            <a:off x="7655004" y="8272939"/>
            <a:ext cx="187047" cy="149662"/>
          </a:xfrm>
          <a:prstGeom prst="rect">
            <a:avLst/>
          </a:prstGeom>
        </p:spPr>
      </p:pic>
      <p:sp>
        <p:nvSpPr>
          <p:cNvPr id="13" name="Text 9"/>
          <p:cNvSpPr/>
          <p:nvPr/>
        </p:nvSpPr>
        <p:spPr>
          <a:xfrm>
            <a:off x="7991713" y="8236268"/>
            <a:ext cx="5972770" cy="478869"/>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Roboto" pitchFamily="34" charset="0"/>
                <a:ea typeface="Roboto" pitchFamily="34" charset="-122"/>
                <a:cs typeface="Roboto" pitchFamily="34" charset="-120"/>
              </a:rPr>
              <a:t>この分野は日進月歩で進化しています。定期的な情報アップデートを心がけ、新しい可能性を探求し続けることをおすすめします。</a:t>
            </a:r>
            <a:endParaRPr lang="en-US" sz="11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68166" y="446365"/>
            <a:ext cx="4058722" cy="507325"/>
          </a:xfrm>
          <a:prstGeom prst="rect">
            <a:avLst/>
          </a:prstGeom>
          <a:noFill/>
          <a:ln/>
        </p:spPr>
        <p:txBody>
          <a:bodyPr wrap="none" lIns="0" tIns="0" rIns="0" bIns="0" rtlCol="0" anchor="t"/>
          <a:lstStyle/>
          <a:p>
            <a:pPr algn="l" indent="0" marL="0">
              <a:lnSpc>
                <a:spcPts val="3950"/>
              </a:lnSpc>
              <a:buNone/>
            </a:pPr>
            <a:r>
              <a:rPr lang="en-US" sz="3150" dirty="0">
                <a:solidFill>
                  <a:srgbClr val="1B1B27"/>
                </a:solidFill>
                <a:latin typeface="Raleway" pitchFamily="34" charset="0"/>
                <a:ea typeface="Raleway" pitchFamily="34" charset="-122"/>
                <a:cs typeface="Raleway" pitchFamily="34" charset="-120"/>
              </a:rPr>
              <a:t>画像生成AIとは？</a:t>
            </a:r>
            <a:endParaRPr lang="en-US" sz="3150" dirty="0"/>
          </a:p>
        </p:txBody>
      </p:sp>
      <p:sp>
        <p:nvSpPr>
          <p:cNvPr id="3" name="Text 1"/>
          <p:cNvSpPr/>
          <p:nvPr/>
        </p:nvSpPr>
        <p:spPr>
          <a:xfrm>
            <a:off x="568166" y="1343263"/>
            <a:ext cx="6549033" cy="519589"/>
          </a:xfrm>
          <a:prstGeom prst="rect">
            <a:avLst/>
          </a:prstGeom>
          <a:noFill/>
          <a:ln/>
        </p:spPr>
        <p:txBody>
          <a:bodyPr wrap="square" lIns="0" tIns="0" rIns="0" bIns="0" rtlCol="0" anchor="t"/>
          <a:lstStyle/>
          <a:p>
            <a:pPr algn="l" indent="0" marL="0">
              <a:lnSpc>
                <a:spcPts val="2000"/>
              </a:lnSpc>
              <a:buNone/>
            </a:pPr>
            <a:r>
              <a:rPr lang="en-US" sz="1250" dirty="0">
                <a:solidFill>
                  <a:srgbClr val="3C3939"/>
                </a:solidFill>
                <a:latin typeface="Roboto" pitchFamily="34" charset="0"/>
                <a:ea typeface="Roboto" pitchFamily="34" charset="-122"/>
                <a:cs typeface="Roboto" pitchFamily="34" charset="-120"/>
              </a:rPr>
              <a:t>画像生成AIは、テキストプロンプト（指示文）から高品質な画像を自動的に生成する人工知能技術です。ユーザーが言葉で表現したイメージを、AIが視覚化してくれます。</a:t>
            </a:r>
            <a:endParaRPr lang="en-US" sz="1250" dirty="0"/>
          </a:p>
        </p:txBody>
      </p:sp>
      <p:sp>
        <p:nvSpPr>
          <p:cNvPr id="4" name="Text 2"/>
          <p:cNvSpPr/>
          <p:nvPr/>
        </p:nvSpPr>
        <p:spPr>
          <a:xfrm>
            <a:off x="568166" y="2008942"/>
            <a:ext cx="6549033" cy="519589"/>
          </a:xfrm>
          <a:prstGeom prst="rect">
            <a:avLst/>
          </a:prstGeom>
          <a:noFill/>
          <a:ln/>
        </p:spPr>
        <p:txBody>
          <a:bodyPr wrap="square" lIns="0" tIns="0" rIns="0" bIns="0" rtlCol="0" anchor="t"/>
          <a:lstStyle/>
          <a:p>
            <a:pPr algn="l" indent="0" marL="0">
              <a:lnSpc>
                <a:spcPts val="2000"/>
              </a:lnSpc>
              <a:buNone/>
            </a:pPr>
            <a:r>
              <a:rPr lang="en-US" sz="1250" dirty="0">
                <a:solidFill>
                  <a:srgbClr val="3C3939"/>
                </a:solidFill>
                <a:latin typeface="Roboto" pitchFamily="34" charset="0"/>
                <a:ea typeface="Roboto" pitchFamily="34" charset="-122"/>
                <a:cs typeface="Roboto" pitchFamily="34" charset="-120"/>
              </a:rPr>
              <a:t>この技術は、デザイン、マーケティング、エンターテイメント、研究開発など、幅広い分野で革命を起こしています。</a:t>
            </a:r>
            <a:endParaRPr lang="en-US" sz="1250" dirty="0"/>
          </a:p>
        </p:txBody>
      </p:sp>
      <p:pic>
        <p:nvPicPr>
          <p:cNvPr id="5" name="Image 0" descr="preencoded.png">    </p:cNvPr>
          <p:cNvPicPr>
            <a:picLocks noChangeAspect="1"/>
          </p:cNvPicPr>
          <p:nvPr/>
        </p:nvPicPr>
        <p:blipFill>
          <a:blip r:embed="rId1"/>
          <a:stretch>
            <a:fillRect/>
          </a:stretch>
        </p:blipFill>
        <p:spPr>
          <a:xfrm>
            <a:off x="7520821" y="1379815"/>
            <a:ext cx="6549033" cy="6549033"/>
          </a:xfrm>
          <a:prstGeom prst="rect">
            <a:avLst/>
          </a:prstGeom>
        </p:spPr>
      </p:pic>
      <p:sp>
        <p:nvSpPr>
          <p:cNvPr id="6" name="Text 3"/>
          <p:cNvSpPr/>
          <p:nvPr/>
        </p:nvSpPr>
        <p:spPr>
          <a:xfrm>
            <a:off x="7520821" y="8111490"/>
            <a:ext cx="6549033" cy="519589"/>
          </a:xfrm>
          <a:prstGeom prst="rect">
            <a:avLst/>
          </a:prstGeom>
          <a:noFill/>
          <a:ln/>
        </p:spPr>
        <p:txBody>
          <a:bodyPr wrap="square" lIns="0" tIns="0" rIns="0" bIns="0" rtlCol="0" anchor="t"/>
          <a:lstStyle/>
          <a:p>
            <a:pPr algn="l" indent="0" marL="0">
              <a:lnSpc>
                <a:spcPts val="2000"/>
              </a:lnSpc>
              <a:buNone/>
            </a:pPr>
            <a:r>
              <a:rPr lang="en-US" sz="1250" dirty="0">
                <a:solidFill>
                  <a:srgbClr val="3C3939"/>
                </a:solidFill>
                <a:latin typeface="Roboto" pitchFamily="34" charset="0"/>
                <a:ea typeface="Roboto" pitchFamily="34" charset="-122"/>
                <a:cs typeface="Roboto" pitchFamily="34" charset="-120"/>
              </a:rPr>
              <a:t>基盤技術として、ディープラーニングを用いた生成モデルが使われています。大量の画像データから学習し、新しい画像を創り出す能力を獲得しています。</a:t>
            </a:r>
            <a:endParaRPr lang="en-US" sz="12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26475"/>
            <a:ext cx="10584299"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主要画像生成AIツール5選（2025年最新）</a:t>
            </a:r>
            <a:endParaRPr lang="en-US" sz="4450" dirty="0"/>
          </a:p>
        </p:txBody>
      </p:sp>
      <p:sp>
        <p:nvSpPr>
          <p:cNvPr id="3" name="Shape 1"/>
          <p:cNvSpPr/>
          <p:nvPr/>
        </p:nvSpPr>
        <p:spPr>
          <a:xfrm>
            <a:off x="793790" y="2488883"/>
            <a:ext cx="4196358" cy="2456617"/>
          </a:xfrm>
          <a:prstGeom prst="roundRect">
            <a:avLst>
              <a:gd name="adj" fmla="val 5956"/>
            </a:avLst>
          </a:prstGeom>
          <a:solidFill>
            <a:srgbClr val="FFFFFF">
              <a:alpha val="95000"/>
            </a:srgbClr>
          </a:solidFill>
          <a:ln w="30480">
            <a:solidFill>
              <a:srgbClr val="C7C7D0"/>
            </a:solidFill>
            <a:prstDash val="solid"/>
          </a:ln>
        </p:spPr>
      </p:sp>
      <p:sp>
        <p:nvSpPr>
          <p:cNvPr id="4" name="Shape 2"/>
          <p:cNvSpPr/>
          <p:nvPr/>
        </p:nvSpPr>
        <p:spPr>
          <a:xfrm>
            <a:off x="763310" y="2488883"/>
            <a:ext cx="121920" cy="2456617"/>
          </a:xfrm>
          <a:prstGeom prst="roundRect">
            <a:avLst>
              <a:gd name="adj" fmla="val 78139"/>
            </a:avLst>
          </a:prstGeom>
          <a:solidFill>
            <a:srgbClr val="1B1B27"/>
          </a:solidFill>
          <a:ln/>
        </p:spPr>
      </p:sp>
      <p:sp>
        <p:nvSpPr>
          <p:cNvPr id="5" name="Text 3"/>
          <p:cNvSpPr/>
          <p:nvPr/>
        </p:nvSpPr>
        <p:spPr>
          <a:xfrm>
            <a:off x="1142524" y="274617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Adobe Firefly</a:t>
            </a:r>
            <a:endParaRPr lang="en-US" sz="2200" dirty="0"/>
          </a:p>
        </p:txBody>
      </p:sp>
      <p:sp>
        <p:nvSpPr>
          <p:cNvPr id="6" name="Text 4"/>
          <p:cNvSpPr/>
          <p:nvPr/>
        </p:nvSpPr>
        <p:spPr>
          <a:xfrm>
            <a:off x="1142524" y="3236595"/>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高画質で商用利用に強み、Adobe製品との連携が魅力です。プロフェッショナルなワークフローに最適です。</a:t>
            </a:r>
            <a:endParaRPr lang="en-US" sz="1750" dirty="0"/>
          </a:p>
        </p:txBody>
      </p:sp>
      <p:sp>
        <p:nvSpPr>
          <p:cNvPr id="7" name="Shape 5"/>
          <p:cNvSpPr/>
          <p:nvPr/>
        </p:nvSpPr>
        <p:spPr>
          <a:xfrm>
            <a:off x="5216962" y="2488883"/>
            <a:ext cx="4196358" cy="2456617"/>
          </a:xfrm>
          <a:prstGeom prst="roundRect">
            <a:avLst>
              <a:gd name="adj" fmla="val 5956"/>
            </a:avLst>
          </a:prstGeom>
          <a:solidFill>
            <a:srgbClr val="FFFFFF">
              <a:alpha val="95000"/>
            </a:srgbClr>
          </a:solidFill>
          <a:ln w="30480">
            <a:solidFill>
              <a:srgbClr val="C7C7D0"/>
            </a:solidFill>
            <a:prstDash val="solid"/>
          </a:ln>
        </p:spPr>
      </p:sp>
      <p:sp>
        <p:nvSpPr>
          <p:cNvPr id="8" name="Shape 6"/>
          <p:cNvSpPr/>
          <p:nvPr/>
        </p:nvSpPr>
        <p:spPr>
          <a:xfrm>
            <a:off x="5186482" y="2488883"/>
            <a:ext cx="121920" cy="2456617"/>
          </a:xfrm>
          <a:prstGeom prst="roundRect">
            <a:avLst>
              <a:gd name="adj" fmla="val 78139"/>
            </a:avLst>
          </a:prstGeom>
          <a:solidFill>
            <a:srgbClr val="1B1B27"/>
          </a:solidFill>
          <a:ln/>
        </p:spPr>
      </p:sp>
      <p:sp>
        <p:nvSpPr>
          <p:cNvPr id="9" name="Text 7"/>
          <p:cNvSpPr/>
          <p:nvPr/>
        </p:nvSpPr>
        <p:spPr>
          <a:xfrm>
            <a:off x="5565696" y="274617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Stable Diffusion</a:t>
            </a:r>
            <a:endParaRPr lang="en-US" sz="2200" dirty="0"/>
          </a:p>
        </p:txBody>
      </p:sp>
      <p:sp>
        <p:nvSpPr>
          <p:cNvPr id="10" name="Text 8"/>
          <p:cNvSpPr/>
          <p:nvPr/>
        </p:nvSpPr>
        <p:spPr>
          <a:xfrm>
            <a:off x="5565696" y="3236595"/>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オープンソースでカスタマイズ性が高く、技術に詳しいユーザーに人気。自分だけのモデルを作れます。</a:t>
            </a:r>
            <a:endParaRPr lang="en-US" sz="1750" dirty="0"/>
          </a:p>
        </p:txBody>
      </p:sp>
      <p:sp>
        <p:nvSpPr>
          <p:cNvPr id="11" name="Shape 9"/>
          <p:cNvSpPr/>
          <p:nvPr/>
        </p:nvSpPr>
        <p:spPr>
          <a:xfrm>
            <a:off x="9640133" y="2488883"/>
            <a:ext cx="4196358" cy="2456617"/>
          </a:xfrm>
          <a:prstGeom prst="roundRect">
            <a:avLst>
              <a:gd name="adj" fmla="val 5956"/>
            </a:avLst>
          </a:prstGeom>
          <a:solidFill>
            <a:srgbClr val="FFFFFF">
              <a:alpha val="95000"/>
            </a:srgbClr>
          </a:solidFill>
          <a:ln w="30480">
            <a:solidFill>
              <a:srgbClr val="C7C7D0"/>
            </a:solidFill>
            <a:prstDash val="solid"/>
          </a:ln>
        </p:spPr>
      </p:sp>
      <p:sp>
        <p:nvSpPr>
          <p:cNvPr id="12" name="Shape 10"/>
          <p:cNvSpPr/>
          <p:nvPr/>
        </p:nvSpPr>
        <p:spPr>
          <a:xfrm>
            <a:off x="9609653" y="2488883"/>
            <a:ext cx="121920" cy="2456617"/>
          </a:xfrm>
          <a:prstGeom prst="roundRect">
            <a:avLst>
              <a:gd name="adj" fmla="val 78139"/>
            </a:avLst>
          </a:prstGeom>
          <a:solidFill>
            <a:srgbClr val="1B1B27"/>
          </a:solidFill>
          <a:ln/>
        </p:spPr>
      </p:sp>
      <p:sp>
        <p:nvSpPr>
          <p:cNvPr id="13" name="Text 11"/>
          <p:cNvSpPr/>
          <p:nvPr/>
        </p:nvSpPr>
        <p:spPr>
          <a:xfrm>
            <a:off x="9988868" y="274617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Midjourney</a:t>
            </a:r>
            <a:endParaRPr lang="en-US" sz="2200" dirty="0"/>
          </a:p>
        </p:txBody>
      </p:sp>
      <p:sp>
        <p:nvSpPr>
          <p:cNvPr id="14" name="Text 12"/>
          <p:cNvSpPr/>
          <p:nvPr/>
        </p:nvSpPr>
        <p:spPr>
          <a:xfrm>
            <a:off x="9988868" y="3236595"/>
            <a:ext cx="3590330" cy="1451610"/>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Discord経由で利用する芸術的表現に優れたAI。日本語を含む多言語対応で、幻想的な作品が生成できます。</a:t>
            </a:r>
            <a:endParaRPr lang="en-US" sz="1750" dirty="0"/>
          </a:p>
        </p:txBody>
      </p:sp>
      <p:sp>
        <p:nvSpPr>
          <p:cNvPr id="15" name="Shape 13"/>
          <p:cNvSpPr/>
          <p:nvPr/>
        </p:nvSpPr>
        <p:spPr>
          <a:xfrm>
            <a:off x="793790" y="5172313"/>
            <a:ext cx="6407944" cy="1730812"/>
          </a:xfrm>
          <a:prstGeom prst="roundRect">
            <a:avLst>
              <a:gd name="adj" fmla="val 8453"/>
            </a:avLst>
          </a:prstGeom>
          <a:solidFill>
            <a:srgbClr val="FFFFFF">
              <a:alpha val="95000"/>
            </a:srgbClr>
          </a:solidFill>
          <a:ln w="30480">
            <a:solidFill>
              <a:srgbClr val="C7C7D0"/>
            </a:solidFill>
            <a:prstDash val="solid"/>
          </a:ln>
        </p:spPr>
      </p:sp>
      <p:sp>
        <p:nvSpPr>
          <p:cNvPr id="16" name="Shape 14"/>
          <p:cNvSpPr/>
          <p:nvPr/>
        </p:nvSpPr>
        <p:spPr>
          <a:xfrm>
            <a:off x="763310" y="5172313"/>
            <a:ext cx="121920" cy="1730812"/>
          </a:xfrm>
          <a:prstGeom prst="roundRect">
            <a:avLst>
              <a:gd name="adj" fmla="val 78139"/>
            </a:avLst>
          </a:prstGeom>
          <a:solidFill>
            <a:srgbClr val="1B1B27"/>
          </a:solidFill>
          <a:ln/>
        </p:spPr>
      </p:sp>
      <p:sp>
        <p:nvSpPr>
          <p:cNvPr id="17" name="Text 15"/>
          <p:cNvSpPr/>
          <p:nvPr/>
        </p:nvSpPr>
        <p:spPr>
          <a:xfrm>
            <a:off x="1142524" y="54296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Canva AI画像生成</a:t>
            </a:r>
            <a:endParaRPr lang="en-US" sz="2200" dirty="0"/>
          </a:p>
        </p:txBody>
      </p:sp>
      <p:sp>
        <p:nvSpPr>
          <p:cNvPr id="18" name="Text 16"/>
          <p:cNvSpPr/>
          <p:nvPr/>
        </p:nvSpPr>
        <p:spPr>
          <a:xfrm>
            <a:off x="1142524" y="5920026"/>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使いやすいデザインプラットフォーム内で簡単に画像生成。初心者でも直感的に利用できます。</a:t>
            </a:r>
            <a:endParaRPr lang="en-US" sz="1750" dirty="0"/>
          </a:p>
        </p:txBody>
      </p:sp>
      <p:sp>
        <p:nvSpPr>
          <p:cNvPr id="19" name="Shape 17"/>
          <p:cNvSpPr/>
          <p:nvPr/>
        </p:nvSpPr>
        <p:spPr>
          <a:xfrm>
            <a:off x="7428548" y="5172313"/>
            <a:ext cx="6407944" cy="1730812"/>
          </a:xfrm>
          <a:prstGeom prst="roundRect">
            <a:avLst>
              <a:gd name="adj" fmla="val 8453"/>
            </a:avLst>
          </a:prstGeom>
          <a:solidFill>
            <a:srgbClr val="FFFFFF">
              <a:alpha val="95000"/>
            </a:srgbClr>
          </a:solidFill>
          <a:ln w="30480">
            <a:solidFill>
              <a:srgbClr val="C7C7D0"/>
            </a:solidFill>
            <a:prstDash val="solid"/>
          </a:ln>
        </p:spPr>
      </p:sp>
      <p:sp>
        <p:nvSpPr>
          <p:cNvPr id="20" name="Shape 18"/>
          <p:cNvSpPr/>
          <p:nvPr/>
        </p:nvSpPr>
        <p:spPr>
          <a:xfrm>
            <a:off x="7398067" y="5172313"/>
            <a:ext cx="121920" cy="1730812"/>
          </a:xfrm>
          <a:prstGeom prst="roundRect">
            <a:avLst>
              <a:gd name="adj" fmla="val 78139"/>
            </a:avLst>
          </a:prstGeom>
          <a:solidFill>
            <a:srgbClr val="1B1B27"/>
          </a:solidFill>
          <a:ln/>
        </p:spPr>
      </p:sp>
      <p:sp>
        <p:nvSpPr>
          <p:cNvPr id="21" name="Text 19"/>
          <p:cNvSpPr/>
          <p:nvPr/>
        </p:nvSpPr>
        <p:spPr>
          <a:xfrm>
            <a:off x="7777282" y="542960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Bing Image Creator</a:t>
            </a:r>
            <a:endParaRPr lang="en-US" sz="2200" dirty="0"/>
          </a:p>
        </p:txBody>
      </p:sp>
      <p:sp>
        <p:nvSpPr>
          <p:cNvPr id="22" name="Text 20"/>
          <p:cNvSpPr/>
          <p:nvPr/>
        </p:nvSpPr>
        <p:spPr>
          <a:xfrm>
            <a:off x="7777282" y="5920026"/>
            <a:ext cx="5801916"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MicrosoftのGPT連携で手軽に利用可能。無料で高品質な画像生成が体験できます。</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071" y="635318"/>
            <a:ext cx="5414963" cy="676870"/>
          </a:xfrm>
          <a:prstGeom prst="rect">
            <a:avLst/>
          </a:prstGeom>
          <a:noFill/>
          <a:ln/>
        </p:spPr>
        <p:txBody>
          <a:bodyPr wrap="none" lIns="0" tIns="0" rIns="0" bIns="0" rtlCol="0" anchor="t"/>
          <a:lstStyle/>
          <a:p>
            <a:pPr algn="l" indent="0" marL="0">
              <a:lnSpc>
                <a:spcPts val="5300"/>
              </a:lnSpc>
              <a:buNone/>
            </a:pPr>
            <a:r>
              <a:rPr lang="en-US" sz="4250" dirty="0">
                <a:solidFill>
                  <a:srgbClr val="1B1B27"/>
                </a:solidFill>
                <a:latin typeface="Raleway" pitchFamily="34" charset="0"/>
                <a:ea typeface="Raleway" pitchFamily="34" charset="-122"/>
                <a:cs typeface="Raleway" pitchFamily="34" charset="-120"/>
              </a:rPr>
              <a:t>Adobe Fireflyの特徴</a:t>
            </a:r>
            <a:endParaRPr lang="en-US" sz="4250" dirty="0"/>
          </a:p>
        </p:txBody>
      </p:sp>
      <p:sp>
        <p:nvSpPr>
          <p:cNvPr id="3" name="Text 1"/>
          <p:cNvSpPr/>
          <p:nvPr/>
        </p:nvSpPr>
        <p:spPr>
          <a:xfrm>
            <a:off x="1461968" y="1880592"/>
            <a:ext cx="2989302" cy="1385888"/>
          </a:xfrm>
          <a:prstGeom prst="rect">
            <a:avLst/>
          </a:prstGeom>
          <a:noFill/>
          <a:ln/>
        </p:spPr>
        <p:txBody>
          <a:bodyPr wrap="square" lIns="0" tIns="0" rIns="0" bIns="0" rtlCol="0" anchor="t"/>
          <a:lstStyle/>
          <a:p>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2023年に正式リリースされた、プロフェッショナル向けの高品質画像生成ツールです。</a:t>
            </a:r>
            <a:endParaRPr lang="en-US" sz="1700" dirty="0"/>
          </a:p>
        </p:txBody>
      </p:sp>
      <p:sp>
        <p:nvSpPr>
          <p:cNvPr id="4" name="Text 2"/>
          <p:cNvSpPr/>
          <p:nvPr/>
        </p:nvSpPr>
        <p:spPr>
          <a:xfrm>
            <a:off x="5425916" y="1880592"/>
            <a:ext cx="2989302" cy="1385888"/>
          </a:xfrm>
          <a:prstGeom prst="rect">
            <a:avLst/>
          </a:prstGeom>
          <a:noFill/>
          <a:ln/>
        </p:spPr>
        <p:txBody>
          <a:bodyPr wrap="square" lIns="0" tIns="0" rIns="0" bIns="0" rtlCol="0" anchor="t"/>
          <a:lstStyle/>
          <a:p>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著作権クリアな素材だけを学習データとして使用しているため、商用利用時の法的リスクが低いのが特徴です。</a:t>
            </a:r>
            <a:endParaRPr lang="en-US" sz="1700" dirty="0"/>
          </a:p>
        </p:txBody>
      </p:sp>
      <p:sp>
        <p:nvSpPr>
          <p:cNvPr id="5" name="Text 3"/>
          <p:cNvSpPr/>
          <p:nvPr/>
        </p:nvSpPr>
        <p:spPr>
          <a:xfrm>
            <a:off x="1461968" y="3699629"/>
            <a:ext cx="6953250" cy="692944"/>
          </a:xfrm>
          <a:prstGeom prst="rect">
            <a:avLst/>
          </a:prstGeom>
          <a:noFill/>
          <a:ln/>
        </p:spPr>
        <p:txBody>
          <a:bodyPr wrap="square" lIns="0" tIns="0" rIns="0" bIns="0" rtlCol="0" anchor="t"/>
          <a:lstStyle/>
          <a:p>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Adobe Creative Cloud（Photoshop、Illustratorなど）との連携により、プロのワークフローを効率化します。</a:t>
            </a:r>
            <a:endParaRPr lang="en-US" sz="1700" dirty="0"/>
          </a:p>
        </p:txBody>
      </p:sp>
      <p:sp>
        <p:nvSpPr>
          <p:cNvPr id="6" name="Shape 4"/>
          <p:cNvSpPr/>
          <p:nvPr/>
        </p:nvSpPr>
        <p:spPr>
          <a:xfrm>
            <a:off x="758071" y="4636175"/>
            <a:ext cx="7657148" cy="1266706"/>
          </a:xfrm>
          <a:prstGeom prst="roundRect">
            <a:avLst>
              <a:gd name="adj" fmla="val 7182"/>
            </a:avLst>
          </a:prstGeom>
          <a:solidFill>
            <a:srgbClr val="B6D6FC"/>
          </a:solidFill>
          <a:ln/>
        </p:spPr>
      </p:sp>
      <p:pic>
        <p:nvPicPr>
          <p:cNvPr id="7" name="Image 0" descr="preencoded.png">    </p:cNvPr>
          <p:cNvPicPr>
            <a:picLocks noChangeAspect="1"/>
          </p:cNvPicPr>
          <p:nvPr/>
        </p:nvPicPr>
        <p:blipFill>
          <a:blip r:embed="rId1"/>
          <a:stretch>
            <a:fillRect/>
          </a:stretch>
        </p:blipFill>
        <p:spPr>
          <a:xfrm>
            <a:off x="974646" y="4961096"/>
            <a:ext cx="270748" cy="216575"/>
          </a:xfrm>
          <a:prstGeom prst="rect">
            <a:avLst/>
          </a:prstGeom>
        </p:spPr>
      </p:pic>
      <p:sp>
        <p:nvSpPr>
          <p:cNvPr id="8" name="Text 5"/>
          <p:cNvSpPr/>
          <p:nvPr/>
        </p:nvSpPr>
        <p:spPr>
          <a:xfrm>
            <a:off x="1461968" y="4906804"/>
            <a:ext cx="6736675" cy="692944"/>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Roboto" pitchFamily="34" charset="0"/>
                <a:ea typeface="Roboto" pitchFamily="34" charset="-122"/>
                <a:cs typeface="Roboto" pitchFamily="34" charset="-120"/>
              </a:rPr>
              <a:t>月額制サブスクリプション形式で提供され、Creative Cloudユーザーは特典があります。</a:t>
            </a:r>
            <a:endParaRPr lang="en-US" sz="1700" dirty="0"/>
          </a:p>
        </p:txBody>
      </p:sp>
      <p:pic>
        <p:nvPicPr>
          <p:cNvPr id="9" name="Image 1" descr="preencoded.png">    </p:cNvPr>
          <p:cNvPicPr>
            <a:picLocks noChangeAspect="1"/>
          </p:cNvPicPr>
          <p:nvPr/>
        </p:nvPicPr>
        <p:blipFill>
          <a:blip r:embed="rId2"/>
          <a:stretch>
            <a:fillRect/>
          </a:stretch>
        </p:blipFill>
        <p:spPr>
          <a:xfrm>
            <a:off x="8951238" y="1880592"/>
            <a:ext cx="4928592" cy="4928592"/>
          </a:xfrm>
          <a:prstGeom prst="rect">
            <a:avLst/>
          </a:prstGeom>
        </p:spPr>
      </p:pic>
      <p:sp>
        <p:nvSpPr>
          <p:cNvPr id="10" name="Text 6"/>
          <p:cNvSpPr/>
          <p:nvPr/>
        </p:nvSpPr>
        <p:spPr>
          <a:xfrm>
            <a:off x="8951238" y="7052786"/>
            <a:ext cx="4928592" cy="346472"/>
          </a:xfrm>
          <a:prstGeom prst="rect">
            <a:avLst/>
          </a:prstGeom>
          <a:noFill/>
          <a:ln/>
        </p:spPr>
        <p:txBody>
          <a:bodyPr wrap="none" lIns="0" tIns="0" rIns="0" bIns="0" rtlCol="0" anchor="t"/>
          <a:lstStyle/>
          <a:p>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Adobe Fireflyで生成された高品質な風景画像の例</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071" y="595551"/>
            <a:ext cx="7728228" cy="676870"/>
          </a:xfrm>
          <a:prstGeom prst="rect">
            <a:avLst/>
          </a:prstGeom>
          <a:noFill/>
          <a:ln/>
        </p:spPr>
        <p:txBody>
          <a:bodyPr wrap="none" lIns="0" tIns="0" rIns="0" bIns="0" rtlCol="0" anchor="t"/>
          <a:lstStyle/>
          <a:p>
            <a:pPr algn="l" indent="0" marL="0">
              <a:lnSpc>
                <a:spcPts val="5300"/>
              </a:lnSpc>
              <a:buNone/>
            </a:pPr>
            <a:r>
              <a:rPr lang="en-US" sz="4250" dirty="0">
                <a:solidFill>
                  <a:srgbClr val="1B1B27"/>
                </a:solidFill>
                <a:latin typeface="Raleway" pitchFamily="34" charset="0"/>
                <a:ea typeface="Raleway" pitchFamily="34" charset="-122"/>
                <a:cs typeface="Raleway" pitchFamily="34" charset="-120"/>
              </a:rPr>
              <a:t>Stable Diffusionの強みと活用例</a:t>
            </a:r>
            <a:endParaRPr lang="en-US" sz="4250" dirty="0"/>
          </a:p>
        </p:txBody>
      </p:sp>
      <p:pic>
        <p:nvPicPr>
          <p:cNvPr id="3" name="Image 0" descr="preencoded.png">    </p:cNvPr>
          <p:cNvPicPr>
            <a:picLocks noChangeAspect="1"/>
          </p:cNvPicPr>
          <p:nvPr/>
        </p:nvPicPr>
        <p:blipFill>
          <a:blip r:embed="rId1"/>
          <a:stretch>
            <a:fillRect/>
          </a:stretch>
        </p:blipFill>
        <p:spPr>
          <a:xfrm>
            <a:off x="758071" y="1840825"/>
            <a:ext cx="4928592" cy="4928592"/>
          </a:xfrm>
          <a:prstGeom prst="rect">
            <a:avLst/>
          </a:prstGeom>
        </p:spPr>
      </p:pic>
      <p:sp>
        <p:nvSpPr>
          <p:cNvPr id="4" name="Text 1"/>
          <p:cNvSpPr/>
          <p:nvPr/>
        </p:nvSpPr>
        <p:spPr>
          <a:xfrm>
            <a:off x="758071" y="7013019"/>
            <a:ext cx="4928592" cy="692944"/>
          </a:xfrm>
          <a:prstGeom prst="rect">
            <a:avLst/>
          </a:prstGeom>
          <a:noFill/>
          <a:ln/>
        </p:spPr>
        <p:txBody>
          <a:bodyPr wrap="square" lIns="0" tIns="0" rIns="0" bIns="0" rtlCol="0" anchor="t"/>
          <a:lstStyle/>
          <a:p>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Stable Diffusionによって生成された様々なスタイルの作品例</a:t>
            </a:r>
            <a:endParaRPr lang="en-US" sz="1700" dirty="0"/>
          </a:p>
        </p:txBody>
      </p:sp>
      <p:sp>
        <p:nvSpPr>
          <p:cNvPr id="5" name="Text 2"/>
          <p:cNvSpPr/>
          <p:nvPr/>
        </p:nvSpPr>
        <p:spPr>
          <a:xfrm>
            <a:off x="6222683" y="1813798"/>
            <a:ext cx="2947154" cy="338376"/>
          </a:xfrm>
          <a:prstGeom prst="rect">
            <a:avLst/>
          </a:prstGeom>
          <a:noFill/>
          <a:ln/>
        </p:spPr>
        <p:txBody>
          <a:bodyPr wrap="none" lIns="0" tIns="0" rIns="0" bIns="0" rtlCol="0" anchor="t"/>
          <a:lstStyle/>
          <a:p>
            <a:pPr algn="l" indent="0" marL="0">
              <a:lnSpc>
                <a:spcPts val="2650"/>
              </a:lnSpc>
              <a:buNone/>
            </a:pPr>
            <a:r>
              <a:rPr lang="en-US" sz="2100" dirty="0">
                <a:solidFill>
                  <a:srgbClr val="F2F2F3"/>
                </a:solidFill>
                <a:latin typeface="Raleway" pitchFamily="34" charset="0"/>
                <a:ea typeface="Raleway" pitchFamily="34" charset="-122"/>
                <a:cs typeface="Raleway" pitchFamily="34" charset="-120"/>
              </a:rPr>
              <a:t>オープンソースの自由度</a:t>
            </a:r>
            <a:endParaRPr lang="en-US" sz="2100" dirty="0"/>
          </a:p>
        </p:txBody>
      </p:sp>
      <p:sp>
        <p:nvSpPr>
          <p:cNvPr id="6" name="Text 3"/>
          <p:cNvSpPr/>
          <p:nvPr/>
        </p:nvSpPr>
        <p:spPr>
          <a:xfrm>
            <a:off x="6222683" y="2368748"/>
            <a:ext cx="7657148" cy="692944"/>
          </a:xfrm>
          <a:prstGeom prst="rect">
            <a:avLst/>
          </a:prstGeom>
          <a:noFill/>
          <a:ln/>
        </p:spPr>
        <p:txBody>
          <a:bodyPr wrap="square" lIns="0" tIns="0" rIns="0" bIns="0" rtlCol="0" anchor="t"/>
          <a:lstStyle/>
          <a:p>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Stable Diffusionは完全オープンソースで、自由に改変・カスタマイズできるのが最大の特徴です。自分のPC上でローカル実行も可能です。</a:t>
            </a:r>
            <a:endParaRPr lang="en-US" sz="1700" dirty="0"/>
          </a:p>
        </p:txBody>
      </p:sp>
      <p:sp>
        <p:nvSpPr>
          <p:cNvPr id="7" name="Text 4"/>
          <p:cNvSpPr/>
          <p:nvPr/>
        </p:nvSpPr>
        <p:spPr>
          <a:xfrm>
            <a:off x="6222683" y="3278267"/>
            <a:ext cx="2707481" cy="338376"/>
          </a:xfrm>
          <a:prstGeom prst="rect">
            <a:avLst/>
          </a:prstGeom>
          <a:noFill/>
          <a:ln/>
        </p:spPr>
        <p:txBody>
          <a:bodyPr wrap="none" lIns="0" tIns="0" rIns="0" bIns="0" rtlCol="0" anchor="t"/>
          <a:lstStyle/>
          <a:p>
            <a:pPr algn="l" indent="0" marL="0">
              <a:lnSpc>
                <a:spcPts val="2650"/>
              </a:lnSpc>
              <a:buNone/>
            </a:pPr>
            <a:r>
              <a:rPr lang="en-US" sz="2100" dirty="0">
                <a:solidFill>
                  <a:srgbClr val="F2F2F3"/>
                </a:solidFill>
                <a:latin typeface="Raleway" pitchFamily="34" charset="0"/>
                <a:ea typeface="Raleway" pitchFamily="34" charset="-122"/>
                <a:cs typeface="Raleway" pitchFamily="34" charset="-120"/>
              </a:rPr>
              <a:t>高度な編集機能</a:t>
            </a:r>
            <a:endParaRPr lang="en-US" sz="2100" dirty="0"/>
          </a:p>
        </p:txBody>
      </p:sp>
      <p:sp>
        <p:nvSpPr>
          <p:cNvPr id="8" name="Text 5"/>
          <p:cNvSpPr/>
          <p:nvPr/>
        </p:nvSpPr>
        <p:spPr>
          <a:xfrm>
            <a:off x="6222683" y="3833217"/>
            <a:ext cx="7657148" cy="34647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C3939"/>
                </a:solidFill>
                <a:latin typeface="Roboto" pitchFamily="34" charset="0"/>
                <a:ea typeface="Roboto" pitchFamily="34" charset="-122"/>
                <a:cs typeface="Roboto" pitchFamily="34" charset="-120"/>
              </a:rPr>
              <a:t>画像の特定部分だけを修正する「インペインティング」</a:t>
            </a:r>
            <a:endParaRPr lang="en-US" sz="1700" dirty="0"/>
          </a:p>
        </p:txBody>
      </p:sp>
      <p:sp>
        <p:nvSpPr>
          <p:cNvPr id="9" name="Text 6"/>
          <p:cNvSpPr/>
          <p:nvPr/>
        </p:nvSpPr>
        <p:spPr>
          <a:xfrm>
            <a:off x="6222683" y="4255413"/>
            <a:ext cx="7657148" cy="34647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C3939"/>
                </a:solidFill>
                <a:latin typeface="Roboto" pitchFamily="34" charset="0"/>
                <a:ea typeface="Roboto" pitchFamily="34" charset="-122"/>
                <a:cs typeface="Roboto" pitchFamily="34" charset="-120"/>
              </a:rPr>
              <a:t>既存画像のスタイルを転用する「スタイル転移」</a:t>
            </a:r>
            <a:endParaRPr lang="en-US" sz="1700" dirty="0"/>
          </a:p>
        </p:txBody>
      </p:sp>
      <p:sp>
        <p:nvSpPr>
          <p:cNvPr id="10" name="Text 7"/>
          <p:cNvSpPr/>
          <p:nvPr/>
        </p:nvSpPr>
        <p:spPr>
          <a:xfrm>
            <a:off x="6222683" y="4677608"/>
            <a:ext cx="7657148" cy="346472"/>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3C3939"/>
                </a:solidFill>
                <a:latin typeface="Roboto" pitchFamily="34" charset="0"/>
                <a:ea typeface="Roboto" pitchFamily="34" charset="-122"/>
                <a:cs typeface="Roboto" pitchFamily="34" charset="-120"/>
              </a:rPr>
              <a:t>コミュニティが開発した特化型モデルの利用</a:t>
            </a:r>
            <a:endParaRPr lang="en-US" sz="1700" dirty="0"/>
          </a:p>
        </p:txBody>
      </p:sp>
      <p:sp>
        <p:nvSpPr>
          <p:cNvPr id="11" name="Text 8"/>
          <p:cNvSpPr/>
          <p:nvPr/>
        </p:nvSpPr>
        <p:spPr>
          <a:xfrm>
            <a:off x="6222683" y="5218986"/>
            <a:ext cx="7657148" cy="692944"/>
          </a:xfrm>
          <a:prstGeom prst="rect">
            <a:avLst/>
          </a:prstGeom>
          <a:noFill/>
          <a:ln/>
        </p:spPr>
        <p:txBody>
          <a:bodyPr wrap="square" lIns="0" tIns="0" rIns="0" bIns="0" rtlCol="0" anchor="t"/>
          <a:lstStyle/>
          <a:p>
            <a:pPr algn="l" indent="0" marL="0">
              <a:lnSpc>
                <a:spcPts val="2700"/>
              </a:lnSpc>
              <a:buNone/>
            </a:pPr>
            <a:r>
              <a:rPr lang="en-US" sz="1700" dirty="0">
                <a:solidFill>
                  <a:srgbClr val="3C3939"/>
                </a:solidFill>
                <a:latin typeface="Roboto" pitchFamily="34" charset="0"/>
                <a:ea typeface="Roboto" pitchFamily="34" charset="-122"/>
                <a:cs typeface="Roboto" pitchFamily="34" charset="-120"/>
              </a:rPr>
              <a:t>技術的知識があれば、自社ブランドに特化したカスタムモデルの構築も可能です。</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79584" y="376714"/>
            <a:ext cx="4727377" cy="590907"/>
          </a:xfrm>
          <a:prstGeom prst="rect">
            <a:avLst/>
          </a:prstGeom>
          <a:noFill/>
          <a:ln/>
        </p:spPr>
        <p:txBody>
          <a:bodyPr wrap="none" lIns="0" tIns="0" rIns="0" bIns="0" rtlCol="0" anchor="t"/>
          <a:lstStyle/>
          <a:p>
            <a:pPr algn="l" indent="0" marL="0">
              <a:lnSpc>
                <a:spcPts val="4650"/>
              </a:lnSpc>
              <a:buNone/>
            </a:pPr>
            <a:r>
              <a:rPr lang="en-US" sz="3700" dirty="0">
                <a:solidFill>
                  <a:srgbClr val="1B1B27"/>
                </a:solidFill>
                <a:latin typeface="Raleway" pitchFamily="34" charset="0"/>
                <a:ea typeface="Raleway" pitchFamily="34" charset="-122"/>
                <a:cs typeface="Raleway" pitchFamily="34" charset="-120"/>
              </a:rPr>
              <a:t>Midjourneyの特徴</a:t>
            </a:r>
            <a:endParaRPr lang="en-US" sz="3700" dirty="0"/>
          </a:p>
        </p:txBody>
      </p:sp>
      <p:sp>
        <p:nvSpPr>
          <p:cNvPr id="3" name="Text 1"/>
          <p:cNvSpPr/>
          <p:nvPr/>
        </p:nvSpPr>
        <p:spPr>
          <a:xfrm>
            <a:off x="479584" y="1310045"/>
            <a:ext cx="3835956" cy="214074"/>
          </a:xfrm>
          <a:prstGeom prst="rect">
            <a:avLst/>
          </a:prstGeom>
          <a:noFill/>
          <a:ln/>
        </p:spPr>
        <p:txBody>
          <a:bodyPr wrap="none" lIns="0" tIns="0" rIns="0" bIns="0" rtlCol="0" anchor="t"/>
          <a:lstStyle/>
          <a:p>
            <a:pPr algn="l" indent="0" marL="0">
              <a:lnSpc>
                <a:spcPts val="1650"/>
              </a:lnSpc>
              <a:buNone/>
            </a:pPr>
            <a:r>
              <a:rPr lang="en-US" sz="1300" dirty="0">
                <a:solidFill>
                  <a:srgbClr val="1B1B27"/>
                </a:solidFill>
                <a:latin typeface="Raleway" pitchFamily="34" charset="0"/>
                <a:ea typeface="Raleway" pitchFamily="34" charset="-122"/>
                <a:cs typeface="Raleway" pitchFamily="34" charset="-120"/>
              </a:rPr>
              <a:t>Discord上で操作するユニークなインターフェース</a:t>
            </a:r>
            <a:endParaRPr lang="en-US" sz="1300" dirty="0"/>
          </a:p>
        </p:txBody>
      </p:sp>
      <p:sp>
        <p:nvSpPr>
          <p:cNvPr id="4" name="Text 2"/>
          <p:cNvSpPr/>
          <p:nvPr/>
        </p:nvSpPr>
        <p:spPr>
          <a:xfrm>
            <a:off x="479584" y="1661041"/>
            <a:ext cx="6668453" cy="438388"/>
          </a:xfrm>
          <a:prstGeom prst="rect">
            <a:avLst/>
          </a:prstGeom>
          <a:noFill/>
          <a:ln/>
        </p:spPr>
        <p:txBody>
          <a:bodyPr wrap="squar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Midjourneyの最大の特徴は、Discordというチャットプラットフォーム上で操作する点です。コマンドを入力するだけで画像が生成され、活発なコミュニティでフィードバックや学習ができます。</a:t>
            </a:r>
            <a:endParaRPr lang="en-US" sz="1050" dirty="0"/>
          </a:p>
        </p:txBody>
      </p:sp>
      <p:sp>
        <p:nvSpPr>
          <p:cNvPr id="5" name="Text 3"/>
          <p:cNvSpPr/>
          <p:nvPr/>
        </p:nvSpPr>
        <p:spPr>
          <a:xfrm>
            <a:off x="479584" y="2236351"/>
            <a:ext cx="1712714" cy="214074"/>
          </a:xfrm>
          <a:prstGeom prst="rect">
            <a:avLst/>
          </a:prstGeom>
          <a:noFill/>
          <a:ln/>
        </p:spPr>
        <p:txBody>
          <a:bodyPr wrap="none" lIns="0" tIns="0" rIns="0" bIns="0" rtlCol="0" anchor="t"/>
          <a:lstStyle/>
          <a:p>
            <a:pPr algn="l" indent="0" marL="0">
              <a:lnSpc>
                <a:spcPts val="1650"/>
              </a:lnSpc>
              <a:buNone/>
            </a:pPr>
            <a:r>
              <a:rPr lang="en-US" sz="1300" dirty="0">
                <a:solidFill>
                  <a:srgbClr val="1B1B27"/>
                </a:solidFill>
                <a:latin typeface="Raleway" pitchFamily="34" charset="0"/>
                <a:ea typeface="Raleway" pitchFamily="34" charset="-122"/>
                <a:cs typeface="Raleway" pitchFamily="34" charset="-120"/>
              </a:rPr>
              <a:t>多言語対応の柔軟性</a:t>
            </a:r>
            <a:endParaRPr lang="en-US" sz="1300" dirty="0"/>
          </a:p>
        </p:txBody>
      </p:sp>
      <p:sp>
        <p:nvSpPr>
          <p:cNvPr id="6" name="Text 4"/>
          <p:cNvSpPr/>
          <p:nvPr/>
        </p:nvSpPr>
        <p:spPr>
          <a:xfrm>
            <a:off x="479584" y="2587347"/>
            <a:ext cx="6668453" cy="438388"/>
          </a:xfrm>
          <a:prstGeom prst="rect">
            <a:avLst/>
          </a:prstGeom>
          <a:noFill/>
          <a:ln/>
        </p:spPr>
        <p:txBody>
          <a:bodyPr wrap="squar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日本語を含む多言語でのプロンプト入力に対応しており、細かいニュアンスを母国語で表現できるのが強みです。日本のクリエイターにも人気があります。</a:t>
            </a:r>
            <a:endParaRPr lang="en-US" sz="1050" dirty="0"/>
          </a:p>
        </p:txBody>
      </p:sp>
      <p:pic>
        <p:nvPicPr>
          <p:cNvPr id="7" name="Image 0" descr="preencoded.png">    </p:cNvPr>
          <p:cNvPicPr>
            <a:picLocks noChangeAspect="1"/>
          </p:cNvPicPr>
          <p:nvPr/>
        </p:nvPicPr>
        <p:blipFill>
          <a:blip r:embed="rId1"/>
          <a:stretch>
            <a:fillRect/>
          </a:stretch>
        </p:blipFill>
        <p:spPr>
          <a:xfrm>
            <a:off x="7489984" y="1327190"/>
            <a:ext cx="6668453" cy="6668453"/>
          </a:xfrm>
          <a:prstGeom prst="rect">
            <a:avLst/>
          </a:prstGeom>
        </p:spPr>
      </p:pic>
      <p:sp>
        <p:nvSpPr>
          <p:cNvPr id="8" name="Text 5"/>
          <p:cNvSpPr/>
          <p:nvPr/>
        </p:nvSpPr>
        <p:spPr>
          <a:xfrm>
            <a:off x="7489984" y="8149709"/>
            <a:ext cx="6668453" cy="219194"/>
          </a:xfrm>
          <a:prstGeom prst="rect">
            <a:avLst/>
          </a:prstGeom>
          <a:noFill/>
          <a:ln/>
        </p:spPr>
        <p:txBody>
          <a:bodyPr wrap="non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Midjourneyで生成された幻想的なファンタジーアートの例</a:t>
            </a:r>
            <a:endParaRPr lang="en-US" sz="1050" dirty="0"/>
          </a:p>
        </p:txBody>
      </p:sp>
      <p:sp>
        <p:nvSpPr>
          <p:cNvPr id="9" name="Text 6"/>
          <p:cNvSpPr/>
          <p:nvPr/>
        </p:nvSpPr>
        <p:spPr>
          <a:xfrm>
            <a:off x="7489984" y="8505825"/>
            <a:ext cx="1712714" cy="214074"/>
          </a:xfrm>
          <a:prstGeom prst="rect">
            <a:avLst/>
          </a:prstGeom>
          <a:noFill/>
          <a:ln/>
        </p:spPr>
        <p:txBody>
          <a:bodyPr wrap="none" lIns="0" tIns="0" rIns="0" bIns="0" rtlCol="0" anchor="t"/>
          <a:lstStyle/>
          <a:p>
            <a:pPr algn="l" indent="0" marL="0">
              <a:lnSpc>
                <a:spcPts val="1650"/>
              </a:lnSpc>
              <a:buNone/>
            </a:pPr>
            <a:r>
              <a:rPr lang="en-US" sz="1300" dirty="0">
                <a:solidFill>
                  <a:srgbClr val="1B1B27"/>
                </a:solidFill>
                <a:latin typeface="Raleway" pitchFamily="34" charset="0"/>
                <a:ea typeface="Raleway" pitchFamily="34" charset="-122"/>
                <a:cs typeface="Raleway" pitchFamily="34" charset="-120"/>
              </a:rPr>
              <a:t>芸術的表現力の高さ</a:t>
            </a:r>
            <a:endParaRPr lang="en-US" sz="1300" dirty="0"/>
          </a:p>
        </p:txBody>
      </p:sp>
      <p:sp>
        <p:nvSpPr>
          <p:cNvPr id="10" name="Text 7"/>
          <p:cNvSpPr/>
          <p:nvPr/>
        </p:nvSpPr>
        <p:spPr>
          <a:xfrm>
            <a:off x="7489984" y="8856821"/>
            <a:ext cx="6668453" cy="438388"/>
          </a:xfrm>
          <a:prstGeom prst="rect">
            <a:avLst/>
          </a:prstGeom>
          <a:noFill/>
          <a:ln/>
        </p:spPr>
        <p:txBody>
          <a:bodyPr wrap="square" lIns="0" tIns="0" rIns="0" bIns="0" rtlCol="0" anchor="t"/>
          <a:lstStyle/>
          <a:p>
            <a:pPr algn="l" indent="0" marL="0">
              <a:lnSpc>
                <a:spcPts val="1700"/>
              </a:lnSpc>
              <a:buNone/>
            </a:pPr>
            <a:r>
              <a:rPr lang="en-US" sz="1050" dirty="0">
                <a:solidFill>
                  <a:srgbClr val="3C3939"/>
                </a:solidFill>
                <a:latin typeface="Roboto" pitchFamily="34" charset="0"/>
                <a:ea typeface="Roboto" pitchFamily="34" charset="-122"/>
                <a:cs typeface="Roboto" pitchFamily="34" charset="-120"/>
              </a:rPr>
              <a:t>特に芸術的・幻想的な画像生成に定評があり、他のAIでは表現が難しい独特の雰囲気を持つ作品を生み出せます。クリエイティブなプロジェクトやコンセプトアートに最適です。</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1623" y="472678"/>
            <a:ext cx="6020991" cy="537210"/>
          </a:xfrm>
          <a:prstGeom prst="rect">
            <a:avLst/>
          </a:prstGeom>
          <a:noFill/>
          <a:ln/>
        </p:spPr>
        <p:txBody>
          <a:bodyPr wrap="none" lIns="0" tIns="0" rIns="0" bIns="0" rtlCol="0" anchor="t"/>
          <a:lstStyle/>
          <a:p>
            <a:pPr algn="l" indent="0" marL="0">
              <a:lnSpc>
                <a:spcPts val="4200"/>
              </a:lnSpc>
              <a:buNone/>
            </a:pPr>
            <a:r>
              <a:rPr lang="en-US" sz="3350" dirty="0">
                <a:solidFill>
                  <a:srgbClr val="1B1B27"/>
                </a:solidFill>
                <a:latin typeface="Raleway" pitchFamily="34" charset="0"/>
                <a:ea typeface="Raleway" pitchFamily="34" charset="-122"/>
                <a:cs typeface="Raleway" pitchFamily="34" charset="-120"/>
              </a:rPr>
              <a:t>Canva AI画像生成の使いやすさ</a:t>
            </a:r>
            <a:endParaRPr lang="en-US" sz="3350" dirty="0"/>
          </a:p>
        </p:txBody>
      </p:sp>
      <p:sp>
        <p:nvSpPr>
          <p:cNvPr id="3" name="Text 1"/>
          <p:cNvSpPr/>
          <p:nvPr/>
        </p:nvSpPr>
        <p:spPr>
          <a:xfrm>
            <a:off x="601623" y="1422321"/>
            <a:ext cx="7196137" cy="55006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Canvaは世界中で愛用されているデザインプラットフォームですが、AI画像生成機能の追加により、さらに強力なツールへと進化しました。</a:t>
            </a:r>
            <a:endParaRPr lang="en-US" sz="1350" dirty="0"/>
          </a:p>
        </p:txBody>
      </p:sp>
      <p:sp>
        <p:nvSpPr>
          <p:cNvPr id="4" name="Shape 2"/>
          <p:cNvSpPr/>
          <p:nvPr/>
        </p:nvSpPr>
        <p:spPr>
          <a:xfrm>
            <a:off x="601623" y="2165747"/>
            <a:ext cx="7196137" cy="1074301"/>
          </a:xfrm>
          <a:prstGeom prst="roundRect">
            <a:avLst>
              <a:gd name="adj" fmla="val 6721"/>
            </a:avLst>
          </a:prstGeom>
          <a:solidFill>
            <a:srgbClr val="E1E1EA"/>
          </a:solidFill>
          <a:ln w="7620">
            <a:solidFill>
              <a:srgbClr val="C7C7D0"/>
            </a:solidFill>
            <a:prstDash val="solid"/>
          </a:ln>
        </p:spPr>
      </p:sp>
      <p:sp>
        <p:nvSpPr>
          <p:cNvPr id="5" name="Text 3"/>
          <p:cNvSpPr/>
          <p:nvPr/>
        </p:nvSpPr>
        <p:spPr>
          <a:xfrm>
            <a:off x="781050" y="2345174"/>
            <a:ext cx="2148721" cy="268605"/>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直感的な操作性</a:t>
            </a:r>
            <a:endParaRPr lang="en-US" sz="1650" dirty="0"/>
          </a:p>
        </p:txBody>
      </p:sp>
      <p:sp>
        <p:nvSpPr>
          <p:cNvPr id="6" name="Text 4"/>
          <p:cNvSpPr/>
          <p:nvPr/>
        </p:nvSpPr>
        <p:spPr>
          <a:xfrm>
            <a:off x="781050" y="2785586"/>
            <a:ext cx="6837283" cy="27503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テキスト入力だけで画像生成ができ、デザイン知識がなくても簡単に使えます。</a:t>
            </a:r>
            <a:endParaRPr lang="en-US" sz="1350" dirty="0"/>
          </a:p>
        </p:txBody>
      </p:sp>
      <p:sp>
        <p:nvSpPr>
          <p:cNvPr id="7" name="Shape 5"/>
          <p:cNvSpPr/>
          <p:nvPr/>
        </p:nvSpPr>
        <p:spPr>
          <a:xfrm>
            <a:off x="601623" y="3411855"/>
            <a:ext cx="7196137" cy="1074301"/>
          </a:xfrm>
          <a:prstGeom prst="roundRect">
            <a:avLst>
              <a:gd name="adj" fmla="val 6721"/>
            </a:avLst>
          </a:prstGeom>
          <a:solidFill>
            <a:srgbClr val="E1E1EA"/>
          </a:solidFill>
          <a:ln w="7620">
            <a:solidFill>
              <a:srgbClr val="C7C7D0"/>
            </a:solidFill>
            <a:prstDash val="solid"/>
          </a:ln>
        </p:spPr>
      </p:sp>
      <p:sp>
        <p:nvSpPr>
          <p:cNvPr id="8" name="Text 6"/>
          <p:cNvSpPr/>
          <p:nvPr/>
        </p:nvSpPr>
        <p:spPr>
          <a:xfrm>
            <a:off x="781050" y="3591282"/>
            <a:ext cx="2148721" cy="268605"/>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統合デザイン環境</a:t>
            </a:r>
            <a:endParaRPr lang="en-US" sz="1650" dirty="0"/>
          </a:p>
        </p:txBody>
      </p:sp>
      <p:sp>
        <p:nvSpPr>
          <p:cNvPr id="9" name="Text 7"/>
          <p:cNvSpPr/>
          <p:nvPr/>
        </p:nvSpPr>
        <p:spPr>
          <a:xfrm>
            <a:off x="781050" y="4031694"/>
            <a:ext cx="6837283" cy="27503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生成した画像をすぐにプレゼン資料やSNS投稿、チラシなどに組み込めます。</a:t>
            </a:r>
            <a:endParaRPr lang="en-US" sz="1350" dirty="0"/>
          </a:p>
        </p:txBody>
      </p:sp>
      <p:sp>
        <p:nvSpPr>
          <p:cNvPr id="10" name="Shape 8"/>
          <p:cNvSpPr/>
          <p:nvPr/>
        </p:nvSpPr>
        <p:spPr>
          <a:xfrm>
            <a:off x="601623" y="4657963"/>
            <a:ext cx="7196137" cy="1074301"/>
          </a:xfrm>
          <a:prstGeom prst="roundRect">
            <a:avLst>
              <a:gd name="adj" fmla="val 6721"/>
            </a:avLst>
          </a:prstGeom>
          <a:solidFill>
            <a:srgbClr val="E1E1EA"/>
          </a:solidFill>
          <a:ln w="7620">
            <a:solidFill>
              <a:srgbClr val="C7C7D0"/>
            </a:solidFill>
            <a:prstDash val="solid"/>
          </a:ln>
        </p:spPr>
      </p:sp>
      <p:sp>
        <p:nvSpPr>
          <p:cNvPr id="11" name="Text 9"/>
          <p:cNvSpPr/>
          <p:nvPr/>
        </p:nvSpPr>
        <p:spPr>
          <a:xfrm>
            <a:off x="781050" y="4837390"/>
            <a:ext cx="2148721" cy="268605"/>
          </a:xfrm>
          <a:prstGeom prst="rect">
            <a:avLst/>
          </a:prstGeom>
          <a:noFill/>
          <a:ln/>
        </p:spPr>
        <p:txBody>
          <a:bodyPr wrap="none" lIns="0" tIns="0" rIns="0" bIns="0" rtlCol="0" anchor="t"/>
          <a:lstStyle/>
          <a:p>
            <a:pPr algn="l" indent="0" marL="0">
              <a:lnSpc>
                <a:spcPts val="2100"/>
              </a:lnSpc>
              <a:buNone/>
            </a:pPr>
            <a:r>
              <a:rPr lang="en-US" sz="1650" dirty="0">
                <a:solidFill>
                  <a:srgbClr val="3C3939"/>
                </a:solidFill>
                <a:latin typeface="Raleway" pitchFamily="34" charset="0"/>
                <a:ea typeface="Raleway" pitchFamily="34" charset="-122"/>
                <a:cs typeface="Raleway" pitchFamily="34" charset="-120"/>
              </a:rPr>
              <a:t>豊富なテンプレート</a:t>
            </a:r>
            <a:endParaRPr lang="en-US" sz="1650" dirty="0"/>
          </a:p>
        </p:txBody>
      </p:sp>
      <p:sp>
        <p:nvSpPr>
          <p:cNvPr id="12" name="Text 10"/>
          <p:cNvSpPr/>
          <p:nvPr/>
        </p:nvSpPr>
        <p:spPr>
          <a:xfrm>
            <a:off x="781050" y="5277803"/>
            <a:ext cx="6837283" cy="27503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AI生成画像とテンプレートを組み合わせて、プロ品質のデザインが完成します。</a:t>
            </a:r>
            <a:endParaRPr lang="en-US" sz="1350" dirty="0"/>
          </a:p>
        </p:txBody>
      </p:sp>
      <p:pic>
        <p:nvPicPr>
          <p:cNvPr id="13" name="Image 0" descr="preencoded.png">    </p:cNvPr>
          <p:cNvPicPr>
            <a:picLocks noChangeAspect="1"/>
          </p:cNvPicPr>
          <p:nvPr/>
        </p:nvPicPr>
        <p:blipFill>
          <a:blip r:embed="rId1"/>
          <a:stretch>
            <a:fillRect/>
          </a:stretch>
        </p:blipFill>
        <p:spPr>
          <a:xfrm>
            <a:off x="8224718" y="1461016"/>
            <a:ext cx="5811560" cy="5811560"/>
          </a:xfrm>
          <a:prstGeom prst="rect">
            <a:avLst/>
          </a:prstGeom>
        </p:spPr>
      </p:pic>
      <p:sp>
        <p:nvSpPr>
          <p:cNvPr id="14" name="Text 11"/>
          <p:cNvSpPr/>
          <p:nvPr/>
        </p:nvSpPr>
        <p:spPr>
          <a:xfrm>
            <a:off x="8224718" y="7465933"/>
            <a:ext cx="5811560" cy="275034"/>
          </a:xfrm>
          <a:prstGeom prst="rect">
            <a:avLst/>
          </a:prstGeom>
          <a:noFill/>
          <a:ln/>
        </p:spPr>
        <p:txBody>
          <a:bodyPr wrap="non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CanvaのAI画像生成機能の操作画面と、生成された画像の例</a:t>
            </a:r>
            <a:endParaRPr lang="en-US" sz="1350" dirty="0"/>
          </a:p>
        </p:txBody>
      </p:sp>
      <p:sp>
        <p:nvSpPr>
          <p:cNvPr id="15" name="Text 12"/>
          <p:cNvSpPr/>
          <p:nvPr/>
        </p:nvSpPr>
        <p:spPr>
          <a:xfrm>
            <a:off x="8224718" y="7895630"/>
            <a:ext cx="5811560" cy="550069"/>
          </a:xfrm>
          <a:prstGeom prst="rect">
            <a:avLst/>
          </a:prstGeom>
          <a:noFill/>
          <a:ln/>
        </p:spPr>
        <p:txBody>
          <a:bodyPr wrap="square" lIns="0" tIns="0" rIns="0" bIns="0" rtlCol="0" anchor="t"/>
          <a:lstStyle/>
          <a:p>
            <a:pPr algn="l" indent="0" marL="0">
              <a:lnSpc>
                <a:spcPts val="2150"/>
              </a:lnSpc>
              <a:buNone/>
            </a:pPr>
            <a:r>
              <a:rPr lang="en-US" sz="1350" dirty="0">
                <a:solidFill>
                  <a:srgbClr val="3C3939"/>
                </a:solidFill>
                <a:latin typeface="Roboto" pitchFamily="34" charset="0"/>
                <a:ea typeface="Roboto" pitchFamily="34" charset="-122"/>
                <a:cs typeface="Roboto" pitchFamily="34" charset="-120"/>
              </a:rPr>
              <a:t>初心者からプロまで、幅広いユーザーに対応したユーザーフレンドリーなインターフェースが特徴です。</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76526"/>
            <a:ext cx="6765727"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Bing Image Creatorの特徴</a:t>
            </a:r>
            <a:endParaRPr lang="en-US" sz="4450" dirty="0"/>
          </a:p>
        </p:txBody>
      </p:sp>
      <p:sp>
        <p:nvSpPr>
          <p:cNvPr id="4" name="Text 1"/>
          <p:cNvSpPr/>
          <p:nvPr/>
        </p:nvSpPr>
        <p:spPr>
          <a:xfrm>
            <a:off x="6280190" y="1825466"/>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Bing Image Creatorで作成されたビジネスシーンの画像例</a:t>
            </a:r>
            <a:endParaRPr lang="en-US" sz="1750" dirty="0"/>
          </a:p>
        </p:txBody>
      </p:sp>
      <p:pic>
        <p:nvPicPr>
          <p:cNvPr id="5" name="Image 1" descr="preencoded.png">    </p:cNvPr>
          <p:cNvPicPr>
            <a:picLocks noChangeAspect="1"/>
          </p:cNvPicPr>
          <p:nvPr/>
        </p:nvPicPr>
        <p:blipFill>
          <a:blip r:embed="rId2"/>
          <a:stretch>
            <a:fillRect/>
          </a:stretch>
        </p:blipFill>
        <p:spPr>
          <a:xfrm>
            <a:off x="6280190" y="2443520"/>
            <a:ext cx="1134070" cy="1669852"/>
          </a:xfrm>
          <a:prstGeom prst="rect">
            <a:avLst/>
          </a:prstGeom>
        </p:spPr>
      </p:pic>
      <p:sp>
        <p:nvSpPr>
          <p:cNvPr id="6" name="Text 2"/>
          <p:cNvSpPr/>
          <p:nvPr/>
        </p:nvSpPr>
        <p:spPr>
          <a:xfrm>
            <a:off x="7641074" y="26703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Microsoft技術の活用</a:t>
            </a:r>
            <a:endParaRPr lang="en-US" sz="2200" dirty="0"/>
          </a:p>
        </p:txBody>
      </p:sp>
      <p:sp>
        <p:nvSpPr>
          <p:cNvPr id="7" name="Text 3"/>
          <p:cNvSpPr/>
          <p:nvPr/>
        </p:nvSpPr>
        <p:spPr>
          <a:xfrm>
            <a:off x="7641074" y="3160752"/>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GPT-4o技術を搭載し、自然な会話からの画像生成が可能。AIアシスタントと対話しながら画像を作成できます。</a:t>
            </a:r>
            <a:endParaRPr lang="en-US" sz="1750" dirty="0"/>
          </a:p>
        </p:txBody>
      </p:sp>
      <p:pic>
        <p:nvPicPr>
          <p:cNvPr id="8" name="Image 2" descr="preencoded.png">    </p:cNvPr>
          <p:cNvPicPr>
            <a:picLocks noChangeAspect="1"/>
          </p:cNvPicPr>
          <p:nvPr/>
        </p:nvPicPr>
        <p:blipFill>
          <a:blip r:embed="rId3"/>
          <a:stretch>
            <a:fillRect/>
          </a:stretch>
        </p:blipFill>
        <p:spPr>
          <a:xfrm>
            <a:off x="6280190" y="4113371"/>
            <a:ext cx="1134070" cy="1669852"/>
          </a:xfrm>
          <a:prstGeom prst="rect">
            <a:avLst/>
          </a:prstGeom>
        </p:spPr>
      </p:pic>
      <p:sp>
        <p:nvSpPr>
          <p:cNvPr id="9" name="Text 4"/>
          <p:cNvSpPr/>
          <p:nvPr/>
        </p:nvSpPr>
        <p:spPr>
          <a:xfrm>
            <a:off x="7641074" y="43401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Web検索連動機能</a:t>
            </a:r>
            <a:endParaRPr lang="en-US" sz="2200" dirty="0"/>
          </a:p>
        </p:txBody>
      </p:sp>
      <p:sp>
        <p:nvSpPr>
          <p:cNvPr id="10" name="Text 5"/>
          <p:cNvSpPr/>
          <p:nvPr/>
        </p:nvSpPr>
        <p:spPr>
          <a:xfrm>
            <a:off x="7641074" y="4830604"/>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最新のトレンドや情報を反映した画像生成ができます。リアルタイムの情報を視覚化したい場合に便利です。</a:t>
            </a:r>
            <a:endParaRPr lang="en-US" sz="1750" dirty="0"/>
          </a:p>
        </p:txBody>
      </p:sp>
      <p:pic>
        <p:nvPicPr>
          <p:cNvPr id="11" name="Image 3" descr="preencoded.png">    </p:cNvPr>
          <p:cNvPicPr>
            <a:picLocks noChangeAspect="1"/>
          </p:cNvPicPr>
          <p:nvPr/>
        </p:nvPicPr>
        <p:blipFill>
          <a:blip r:embed="rId4"/>
          <a:stretch>
            <a:fillRect/>
          </a:stretch>
        </p:blipFill>
        <p:spPr>
          <a:xfrm>
            <a:off x="6280190" y="5783223"/>
            <a:ext cx="1134070" cy="1669852"/>
          </a:xfrm>
          <a:prstGeom prst="rect">
            <a:avLst/>
          </a:prstGeom>
        </p:spPr>
      </p:pic>
      <p:sp>
        <p:nvSpPr>
          <p:cNvPr id="12" name="Text 6"/>
          <p:cNvSpPr/>
          <p:nvPr/>
        </p:nvSpPr>
        <p:spPr>
          <a:xfrm>
            <a:off x="7641074" y="601003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無料で高品質</a:t>
            </a:r>
            <a:endParaRPr lang="en-US" sz="2200" dirty="0"/>
          </a:p>
        </p:txBody>
      </p:sp>
      <p:sp>
        <p:nvSpPr>
          <p:cNvPr id="13" name="Text 7"/>
          <p:cNvSpPr/>
          <p:nvPr/>
        </p:nvSpPr>
        <p:spPr>
          <a:xfrm>
            <a:off x="7641074" y="6500455"/>
            <a:ext cx="6195536" cy="725805"/>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基本機能が無料で利用できるため、コストをかけずに高品質な画像生成を体験できます。</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643295"/>
            <a:ext cx="6760726" cy="708779"/>
          </a:xfrm>
          <a:prstGeom prst="rect">
            <a:avLst/>
          </a:prstGeom>
          <a:noFill/>
          <a:ln/>
        </p:spPr>
        <p:txBody>
          <a:bodyPr wrap="none" lIns="0" tIns="0" rIns="0" bIns="0" rtlCol="0" anchor="t"/>
          <a:lstStyle/>
          <a:p>
            <a:pPr algn="l" indent="0" marL="0">
              <a:lnSpc>
                <a:spcPts val="5550"/>
              </a:lnSpc>
              <a:buNone/>
            </a:pPr>
            <a:r>
              <a:rPr lang="en-US" sz="4450" dirty="0">
                <a:solidFill>
                  <a:srgbClr val="1B1B27"/>
                </a:solidFill>
                <a:latin typeface="Raleway" pitchFamily="34" charset="0"/>
                <a:ea typeface="Raleway" pitchFamily="34" charset="-122"/>
                <a:cs typeface="Raleway" pitchFamily="34" charset="-120"/>
              </a:rPr>
              <a:t>画像生成AI選びのポイント</a:t>
            </a:r>
            <a:endParaRPr lang="en-US" sz="4450" dirty="0"/>
          </a:p>
        </p:txBody>
      </p:sp>
      <p:sp>
        <p:nvSpPr>
          <p:cNvPr id="3" name="Text 1"/>
          <p:cNvSpPr/>
          <p:nvPr/>
        </p:nvSpPr>
        <p:spPr>
          <a:xfrm>
            <a:off x="1857256" y="2285524"/>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3C3939"/>
                </a:solidFill>
                <a:latin typeface="Raleway" pitchFamily="34" charset="0"/>
                <a:ea typeface="Raleway" pitchFamily="34" charset="-122"/>
                <a:cs typeface="Raleway" pitchFamily="34" charset="-120"/>
              </a:rPr>
              <a:t>利用目的の明確化</a:t>
            </a:r>
            <a:endParaRPr lang="en-US" sz="2200" dirty="0"/>
          </a:p>
        </p:txBody>
      </p:sp>
      <p:sp>
        <p:nvSpPr>
          <p:cNvPr id="4" name="Text 2"/>
          <p:cNvSpPr/>
          <p:nvPr/>
        </p:nvSpPr>
        <p:spPr>
          <a:xfrm>
            <a:off x="793790" y="2775942"/>
            <a:ext cx="3898702" cy="1451610"/>
          </a:xfrm>
          <a:prstGeom prst="rect">
            <a:avLst/>
          </a:prstGeom>
          <a:noFill/>
          <a:ln/>
        </p:spPr>
        <p:txBody>
          <a:bodyPr wrap="square" lIns="0" tIns="0" rIns="0" bIns="0" rtlCol="0" anchor="t"/>
          <a:lstStyle/>
          <a:p>
            <a:pPr algn="r" indent="0" marL="0">
              <a:lnSpc>
                <a:spcPts val="2850"/>
              </a:lnSpc>
              <a:buNone/>
            </a:pPr>
            <a:r>
              <a:rPr lang="en-US" sz="1750" dirty="0">
                <a:solidFill>
                  <a:srgbClr val="3C3939"/>
                </a:solidFill>
                <a:latin typeface="Roboto" pitchFamily="34" charset="0"/>
                <a:ea typeface="Roboto" pitchFamily="34" charset="-122"/>
                <a:cs typeface="Roboto" pitchFamily="34" charset="-120"/>
              </a:rPr>
              <a:t>商用利用、趣味、研究など、目的に合ったツールを選びましょう。商用利用の場合は特に利用規約の確認が重要です。</a:t>
            </a:r>
            <a:endParaRPr lang="en-US" sz="1750" dirty="0"/>
          </a:p>
        </p:txBody>
      </p:sp>
      <p:pic>
        <p:nvPicPr>
          <p:cNvPr id="5" name="Image 0" descr="preencoded.png">    </p:cNvPr>
          <p:cNvPicPr>
            <a:picLocks noChangeAspect="1"/>
          </p:cNvPicPr>
          <p:nvPr/>
        </p:nvPicPr>
        <p:blipFill>
          <a:blip r:embed="rId1"/>
          <a:stretch>
            <a:fillRect/>
          </a:stretch>
        </p:blipFill>
        <p:spPr>
          <a:xfrm>
            <a:off x="5032653" y="2413516"/>
            <a:ext cx="4564975" cy="4564975"/>
          </a:xfrm>
          <a:prstGeom prst="rect">
            <a:avLst/>
          </a:prstGeom>
        </p:spPr>
      </p:pic>
      <p:pic>
        <p:nvPicPr>
          <p:cNvPr id="6" name="Image 1" descr="preencoded.png">    </p:cNvPr>
          <p:cNvPicPr>
            <a:picLocks noChangeAspect="1"/>
          </p:cNvPicPr>
          <p:nvPr/>
        </p:nvPicPr>
        <p:blipFill>
          <a:blip r:embed="rId2"/>
          <a:stretch>
            <a:fillRect/>
          </a:stretch>
        </p:blipFill>
        <p:spPr>
          <a:xfrm>
            <a:off x="6033492" y="3336369"/>
            <a:ext cx="339328" cy="424220"/>
          </a:xfrm>
          <a:prstGeom prst="rect">
            <a:avLst/>
          </a:prstGeom>
        </p:spPr>
      </p:pic>
      <p:sp>
        <p:nvSpPr>
          <p:cNvPr id="7" name="Text 3"/>
          <p:cNvSpPr/>
          <p:nvPr/>
        </p:nvSpPr>
        <p:spPr>
          <a:xfrm>
            <a:off x="9937790" y="180570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言語対応と操作性</a:t>
            </a:r>
            <a:endParaRPr lang="en-US" sz="2200" dirty="0"/>
          </a:p>
        </p:txBody>
      </p:sp>
      <p:sp>
        <p:nvSpPr>
          <p:cNvPr id="8" name="Text 4"/>
          <p:cNvSpPr/>
          <p:nvPr/>
        </p:nvSpPr>
        <p:spPr>
          <a:xfrm>
            <a:off x="9937790" y="2296120"/>
            <a:ext cx="3898821" cy="1451610"/>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日本語プロンプトの対応状況やユーザーインターフェースの使いやすさは、継続的な利用において重要な要素です。</a:t>
            </a:r>
            <a:endParaRPr lang="en-US" sz="1750" dirty="0"/>
          </a:p>
        </p:txBody>
      </p:sp>
      <p:pic>
        <p:nvPicPr>
          <p:cNvPr id="9" name="Image 2" descr="preencoded.png">    </p:cNvPr>
          <p:cNvPicPr>
            <a:picLocks noChangeAspect="1"/>
          </p:cNvPicPr>
          <p:nvPr/>
        </p:nvPicPr>
        <p:blipFill>
          <a:blip r:embed="rId3"/>
          <a:stretch>
            <a:fillRect/>
          </a:stretch>
        </p:blipFill>
        <p:spPr>
          <a:xfrm>
            <a:off x="5032653" y="2413516"/>
            <a:ext cx="4564975" cy="4564975"/>
          </a:xfrm>
          <a:prstGeom prst="rect">
            <a:avLst/>
          </a:prstGeom>
        </p:spPr>
      </p:pic>
      <p:pic>
        <p:nvPicPr>
          <p:cNvPr id="10" name="Image 3" descr="preencoded.png">    </p:cNvPr>
          <p:cNvPicPr>
            <a:picLocks noChangeAspect="1"/>
          </p:cNvPicPr>
          <p:nvPr/>
        </p:nvPicPr>
        <p:blipFill>
          <a:blip r:embed="rId4"/>
          <a:stretch>
            <a:fillRect/>
          </a:stretch>
        </p:blipFill>
        <p:spPr>
          <a:xfrm>
            <a:off x="7893010" y="3071693"/>
            <a:ext cx="339328" cy="424220"/>
          </a:xfrm>
          <a:prstGeom prst="rect">
            <a:avLst/>
          </a:prstGeom>
        </p:spPr>
      </p:pic>
      <p:sp>
        <p:nvSpPr>
          <p:cNvPr id="11" name="Text 5"/>
          <p:cNvSpPr/>
          <p:nvPr/>
        </p:nvSpPr>
        <p:spPr>
          <a:xfrm>
            <a:off x="10051256" y="408789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画質とカスタマイズ性</a:t>
            </a:r>
            <a:endParaRPr lang="en-US" sz="2200" dirty="0"/>
          </a:p>
        </p:txBody>
      </p:sp>
      <p:sp>
        <p:nvSpPr>
          <p:cNvPr id="12" name="Text 6"/>
          <p:cNvSpPr/>
          <p:nvPr/>
        </p:nvSpPr>
        <p:spPr>
          <a:xfrm>
            <a:off x="10051256" y="4578310"/>
            <a:ext cx="3785354"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生成される画像の品質やスタイル、細部の調整機能など、クリエイティブの自由度を確認しましょう。</a:t>
            </a:r>
            <a:endParaRPr lang="en-US" sz="1750" dirty="0"/>
          </a:p>
        </p:txBody>
      </p:sp>
      <p:pic>
        <p:nvPicPr>
          <p:cNvPr id="13" name="Image 4" descr="preencoded.png">    </p:cNvPr>
          <p:cNvPicPr>
            <a:picLocks noChangeAspect="1"/>
          </p:cNvPicPr>
          <p:nvPr/>
        </p:nvPicPr>
        <p:blipFill>
          <a:blip r:embed="rId5"/>
          <a:stretch>
            <a:fillRect/>
          </a:stretch>
        </p:blipFill>
        <p:spPr>
          <a:xfrm>
            <a:off x="5032653" y="2413516"/>
            <a:ext cx="4564975" cy="4564975"/>
          </a:xfrm>
          <a:prstGeom prst="rect">
            <a:avLst/>
          </a:prstGeom>
        </p:spPr>
      </p:pic>
      <p:pic>
        <p:nvPicPr>
          <p:cNvPr id="14" name="Image 5" descr="preencoded.png">    </p:cNvPr>
          <p:cNvPicPr>
            <a:picLocks noChangeAspect="1"/>
          </p:cNvPicPr>
          <p:nvPr/>
        </p:nvPicPr>
        <p:blipFill>
          <a:blip r:embed="rId6"/>
          <a:stretch>
            <a:fillRect/>
          </a:stretch>
        </p:blipFill>
        <p:spPr>
          <a:xfrm>
            <a:off x="8719423" y="4758452"/>
            <a:ext cx="339328" cy="424220"/>
          </a:xfrm>
          <a:prstGeom prst="rect">
            <a:avLst/>
          </a:prstGeom>
        </p:spPr>
      </p:pic>
      <p:sp>
        <p:nvSpPr>
          <p:cNvPr id="15" name="Text 7"/>
          <p:cNvSpPr/>
          <p:nvPr/>
        </p:nvSpPr>
        <p:spPr>
          <a:xfrm>
            <a:off x="9937790" y="60071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C3939"/>
                </a:solidFill>
                <a:latin typeface="Raleway" pitchFamily="34" charset="0"/>
                <a:ea typeface="Raleway" pitchFamily="34" charset="-122"/>
                <a:cs typeface="Raleway" pitchFamily="34" charset="-120"/>
              </a:rPr>
              <a:t>コストパフォーマンス</a:t>
            </a:r>
            <a:endParaRPr lang="en-US" sz="2200" dirty="0"/>
          </a:p>
        </p:txBody>
      </p:sp>
      <p:sp>
        <p:nvSpPr>
          <p:cNvPr id="16" name="Text 8"/>
          <p:cNvSpPr/>
          <p:nvPr/>
        </p:nvSpPr>
        <p:spPr>
          <a:xfrm>
            <a:off x="9937790" y="6497598"/>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3C3939"/>
                </a:solidFill>
                <a:latin typeface="Roboto" pitchFamily="34" charset="0"/>
                <a:ea typeface="Roboto" pitchFamily="34" charset="-122"/>
                <a:cs typeface="Roboto" pitchFamily="34" charset="-120"/>
              </a:rPr>
              <a:t>無料プランの有無、月額費用、生成枚数制限など、予算に合わせた選択が重要です。</a:t>
            </a:r>
            <a:endParaRPr lang="en-US" sz="1750" dirty="0"/>
          </a:p>
        </p:txBody>
      </p:sp>
      <p:pic>
        <p:nvPicPr>
          <p:cNvPr id="17" name="Image 6" descr="preencoded.png">    </p:cNvPr>
          <p:cNvPicPr>
            <a:picLocks noChangeAspect="1"/>
          </p:cNvPicPr>
          <p:nvPr/>
        </p:nvPicPr>
        <p:blipFill>
          <a:blip r:embed="rId7"/>
          <a:stretch>
            <a:fillRect/>
          </a:stretch>
        </p:blipFill>
        <p:spPr>
          <a:xfrm>
            <a:off x="5032653" y="2413516"/>
            <a:ext cx="4564975" cy="4564975"/>
          </a:xfrm>
          <a:prstGeom prst="rect">
            <a:avLst/>
          </a:prstGeom>
        </p:spPr>
      </p:pic>
      <p:pic>
        <p:nvPicPr>
          <p:cNvPr id="18" name="Image 7" descr="preencoded.png">    </p:cNvPr>
          <p:cNvPicPr>
            <a:picLocks noChangeAspect="1"/>
          </p:cNvPicPr>
          <p:nvPr/>
        </p:nvPicPr>
        <p:blipFill>
          <a:blip r:embed="rId8"/>
          <a:stretch>
            <a:fillRect/>
          </a:stretch>
        </p:blipFill>
        <p:spPr>
          <a:xfrm>
            <a:off x="7370564" y="6065520"/>
            <a:ext cx="339328" cy="424220"/>
          </a:xfrm>
          <a:prstGeom prst="rect">
            <a:avLst/>
          </a:prstGeom>
        </p:spPr>
      </p:pic>
      <p:sp>
        <p:nvSpPr>
          <p:cNvPr id="19" name="Text 9"/>
          <p:cNvSpPr/>
          <p:nvPr/>
        </p:nvSpPr>
        <p:spPr>
          <a:xfrm>
            <a:off x="1857256" y="5527357"/>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3C3939"/>
                </a:solidFill>
                <a:latin typeface="Raleway" pitchFamily="34" charset="0"/>
                <a:ea typeface="Raleway" pitchFamily="34" charset="-122"/>
                <a:cs typeface="Raleway" pitchFamily="34" charset="-120"/>
              </a:rPr>
              <a:t>著作権・利用規約</a:t>
            </a:r>
            <a:endParaRPr lang="en-US" sz="2200" dirty="0"/>
          </a:p>
        </p:txBody>
      </p:sp>
      <p:sp>
        <p:nvSpPr>
          <p:cNvPr id="20" name="Text 10"/>
          <p:cNvSpPr/>
          <p:nvPr/>
        </p:nvSpPr>
        <p:spPr>
          <a:xfrm>
            <a:off x="793790" y="6017776"/>
            <a:ext cx="3898702" cy="1088708"/>
          </a:xfrm>
          <a:prstGeom prst="rect">
            <a:avLst/>
          </a:prstGeom>
          <a:noFill/>
          <a:ln/>
        </p:spPr>
        <p:txBody>
          <a:bodyPr wrap="square" lIns="0" tIns="0" rIns="0" bIns="0" rtlCol="0" anchor="t"/>
          <a:lstStyle/>
          <a:p>
            <a:pPr algn="r" indent="0" marL="0">
              <a:lnSpc>
                <a:spcPts val="2850"/>
              </a:lnSpc>
              <a:buNone/>
            </a:pPr>
            <a:r>
              <a:rPr lang="en-US" sz="1750" dirty="0">
                <a:solidFill>
                  <a:srgbClr val="3C3939"/>
                </a:solidFill>
                <a:latin typeface="Roboto" pitchFamily="34" charset="0"/>
                <a:ea typeface="Roboto" pitchFamily="34" charset="-122"/>
                <a:cs typeface="Roboto" pitchFamily="34" charset="-120"/>
              </a:rPr>
              <a:t>生成された画像の著作権や利用制限について、各サービスの規約を必ず確認してください。</a:t>
            </a:r>
            <a:endParaRPr lang="en-US" sz="1750" dirty="0"/>
          </a:p>
        </p:txBody>
      </p:sp>
      <p:pic>
        <p:nvPicPr>
          <p:cNvPr id="21" name="Image 8" descr="preencoded.png">    </p:cNvPr>
          <p:cNvPicPr>
            <a:picLocks noChangeAspect="1"/>
          </p:cNvPicPr>
          <p:nvPr/>
        </p:nvPicPr>
        <p:blipFill>
          <a:blip r:embed="rId9"/>
          <a:stretch>
            <a:fillRect/>
          </a:stretch>
        </p:blipFill>
        <p:spPr>
          <a:xfrm>
            <a:off x="5032653" y="2413516"/>
            <a:ext cx="4564975" cy="4564975"/>
          </a:xfrm>
          <a:prstGeom prst="rect">
            <a:avLst/>
          </a:prstGeom>
        </p:spPr>
      </p:pic>
      <p:pic>
        <p:nvPicPr>
          <p:cNvPr id="22" name="Image 9" descr="preencoded.png">    </p:cNvPr>
          <p:cNvPicPr>
            <a:picLocks noChangeAspect="1"/>
          </p:cNvPicPr>
          <p:nvPr/>
        </p:nvPicPr>
        <p:blipFill>
          <a:blip r:embed="rId10"/>
          <a:stretch>
            <a:fillRect/>
          </a:stretch>
        </p:blipFill>
        <p:spPr>
          <a:xfrm>
            <a:off x="5710595" y="5186720"/>
            <a:ext cx="339328" cy="42422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FED02D8A66CA7C4483A1EED6BD80C3F1" ma:contentTypeVersion="11" ma:contentTypeDescription="新しいドキュメントを作成します。" ma:contentTypeScope="" ma:versionID="2f876ddf6048c00d202ab1fa88612065">
  <xsd:schema xmlns:xsd="http://www.w3.org/2001/XMLSchema" xmlns:xs="http://www.w3.org/2001/XMLSchema" xmlns:p="http://schemas.microsoft.com/office/2006/metadata/properties" xmlns:ns2="181e2be2-e562-489d-8e6c-8074ecab4d8d" xmlns:ns3="cbe7e8f2-8006-4e3c-ad19-baa1acbf86c1" targetNamespace="http://schemas.microsoft.com/office/2006/metadata/properties" ma:root="true" ma:fieldsID="8602d9fcd9835669d7de63fbb36d1d57" ns2:_="" ns3:_="">
    <xsd:import namespace="181e2be2-e562-489d-8e6c-8074ecab4d8d"/>
    <xsd:import namespace="cbe7e8f2-8006-4e3c-ad19-baa1acbf86c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1e2be2-e562-489d-8e6c-8074ecab4d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画像タグ" ma:readOnly="false" ma:fieldId="{5cf76f15-5ced-4ddc-b409-7134ff3c332f}" ma:taxonomyMulti="true" ma:sspId="98f3dc4d-7255-4284-a996-95b4ba6bec60"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be7e8f2-8006-4e3c-ad19-baa1acbf86c1"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7f8369e2-8048-443a-b429-dec3744ef044}" ma:internalName="TaxCatchAll" ma:showField="CatchAllData" ma:web="cbe7e8f2-8006-4e3c-ad19-baa1acbf86c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cbe7e8f2-8006-4e3c-ad19-baa1acbf86c1" xsi:nil="true"/>
    <lcf76f155ced4ddcb4097134ff3c332f xmlns="181e2be2-e562-489d-8e6c-8074ecab4d8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5D8E444-157E-4F33-8D4E-4138D6933590}"/>
</file>

<file path=customXml/itemProps2.xml><?xml version="1.0" encoding="utf-8"?>
<ds:datastoreItem xmlns:ds="http://schemas.openxmlformats.org/officeDocument/2006/customXml" ds:itemID="{6245A077-D980-410B-A0F1-261377EB99ED}"/>
</file>

<file path=customXml/itemProps3.xml><?xml version="1.0" encoding="utf-8"?>
<ds:datastoreItem xmlns:ds="http://schemas.openxmlformats.org/officeDocument/2006/customXml" ds:itemID="{0C74C499-6BD5-47C3-ABAA-CFEFFFA593F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2025-08-13T08:40:07Z</dcterms:created>
  <dcterms:modified xsi:type="dcterms:W3CDTF">2025-08-13T08:40:07Z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0x010100FED02D8A66CA7C4483A1EED6BD80C3F1</vt:lpwstr>
  </property>
</Properties>
</file>